
<file path=[Content_Types].xml><?xml version="1.0" encoding="utf-8"?>
<Types xmlns="http://schemas.openxmlformats.org/package/2006/content-types">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75" r:id="rId2"/>
    <p:sldId id="469" r:id="rId3"/>
    <p:sldId id="458" r:id="rId4"/>
    <p:sldId id="500" r:id="rId5"/>
    <p:sldId id="443" r:id="rId6"/>
    <p:sldId id="438" r:id="rId7"/>
    <p:sldId id="468" r:id="rId8"/>
    <p:sldId id="485" r:id="rId9"/>
    <p:sldId id="447" r:id="rId10"/>
    <p:sldId id="448" r:id="rId11"/>
    <p:sldId id="499" r:id="rId12"/>
    <p:sldId id="490" r:id="rId13"/>
    <p:sldId id="503" r:id="rId14"/>
    <p:sldId id="446" r:id="rId15"/>
    <p:sldId id="498" r:id="rId16"/>
    <p:sldId id="452" r:id="rId17"/>
    <p:sldId id="505" r:id="rId18"/>
    <p:sldId id="451" r:id="rId19"/>
    <p:sldId id="493" r:id="rId20"/>
    <p:sldId id="501" r:id="rId21"/>
    <p:sldId id="494" r:id="rId22"/>
    <p:sldId id="496" r:id="rId23"/>
    <p:sldId id="497" r:id="rId24"/>
    <p:sldId id="491" r:id="rId25"/>
    <p:sldId id="487" r:id="rId26"/>
    <p:sldId id="488" r:id="rId27"/>
    <p:sldId id="453" r:id="rId28"/>
    <p:sldId id="502" r:id="rId29"/>
    <p:sldId id="486" r:id="rId30"/>
    <p:sldId id="489" r:id="rId31"/>
    <p:sldId id="264" r:id="rId32"/>
    <p:sldId id="439" r:id="rId33"/>
    <p:sldId id="440" r:id="rId34"/>
    <p:sldId id="441" r:id="rId35"/>
    <p:sldId id="442"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0856B46-5908-2A4B-BA7B-5BF826205CBF}">
          <p14:sldIdLst>
            <p14:sldId id="275"/>
            <p14:sldId id="469"/>
            <p14:sldId id="458"/>
            <p14:sldId id="500"/>
            <p14:sldId id="443"/>
            <p14:sldId id="438"/>
            <p14:sldId id="468"/>
            <p14:sldId id="485"/>
            <p14:sldId id="447"/>
            <p14:sldId id="448"/>
            <p14:sldId id="499"/>
            <p14:sldId id="490"/>
            <p14:sldId id="503"/>
            <p14:sldId id="446"/>
            <p14:sldId id="498"/>
            <p14:sldId id="452"/>
            <p14:sldId id="505"/>
            <p14:sldId id="451"/>
            <p14:sldId id="493"/>
            <p14:sldId id="501"/>
            <p14:sldId id="494"/>
            <p14:sldId id="496"/>
            <p14:sldId id="497"/>
            <p14:sldId id="491"/>
            <p14:sldId id="487"/>
            <p14:sldId id="488"/>
            <p14:sldId id="453"/>
            <p14:sldId id="502"/>
            <p14:sldId id="486"/>
            <p14:sldId id="489"/>
          </p14:sldIdLst>
        </p14:section>
        <p14:section name="Overflow" id="{CA236D5D-FA50-D64E-A0DA-9CEB4A43659B}">
          <p14:sldIdLst>
            <p14:sldId id="264"/>
            <p14:sldId id="439"/>
            <p14:sldId id="440"/>
            <p14:sldId id="441"/>
            <p14:sldId id="44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2"/>
    <a:srgbClr val="CB5B0E"/>
    <a:srgbClr val="009EC0"/>
    <a:srgbClr val="009FC0"/>
    <a:srgbClr val="4778BB"/>
    <a:srgbClr val="D7D7D7"/>
    <a:srgbClr val="0867BC"/>
    <a:srgbClr val="07790A"/>
    <a:srgbClr val="01B902"/>
    <a:srgbClr val="58A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15"/>
    <p:restoredTop sz="94694"/>
  </p:normalViewPr>
  <p:slideViewPr>
    <p:cSldViewPr>
      <p:cViewPr varScale="1">
        <p:scale>
          <a:sx n="59" d="100"/>
          <a:sy n="59" d="100"/>
        </p:scale>
        <p:origin x="1796"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lrMapOvr bg1="lt1" tx1="dk1" bg2="lt2" tx2="dk2" accent1="accent1" accent2="accent2" accent3="accent3" accent4="accent4" accent5="accent5" accent6="accent6" hlink="hlink" folHlink="folHlink"/>
  <c:chart>
    <c:autoTitleDeleted val="1"/>
    <c:plotArea>
      <c:layout/>
      <c:barChart>
        <c:barDir val="bar"/>
        <c:grouping val="clustered"/>
        <c:varyColors val="0"/>
        <c:ser>
          <c:idx val="0"/>
          <c:order val="0"/>
          <c:tx>
            <c:strRef>
              <c:f>Sheet1!$B$1</c:f>
              <c:strCache>
                <c:ptCount val="1"/>
                <c:pt idx="0">
                  <c:v>Series 1</c:v>
                </c:pt>
              </c:strCache>
            </c:strRef>
          </c:tx>
          <c:spPr>
            <a:gradFill>
              <a:gsLst>
                <a:gs pos="0">
                  <a:srgbClr val="0076EB"/>
                </a:gs>
                <a:gs pos="100000">
                  <a:srgbClr val="56ABFE"/>
                </a:gs>
              </a:gsLst>
              <a:lin ang="0" scaled="0"/>
            </a:gradFill>
            <a:ln w="25400">
              <a:solidFill>
                <a:srgbClr val="1483F0"/>
              </a:solidFill>
            </a:ln>
          </c:spPr>
          <c:invertIfNegative val="0"/>
          <c:dPt>
            <c:idx val="0"/>
            <c:invertIfNegative val="0"/>
            <c:bubble3D val="0"/>
            <c:spPr>
              <a:solidFill>
                <a:srgbClr val="CB5B0E"/>
              </a:solidFill>
              <a:ln w="25400">
                <a:noFill/>
              </a:ln>
            </c:spPr>
            <c:extLst>
              <c:ext xmlns:c16="http://schemas.microsoft.com/office/drawing/2014/chart" uri="{C3380CC4-5D6E-409C-BE32-E72D297353CC}">
                <c16:uniqueId val="{00000001-4969-914D-98D1-B0ED6CE46163}"/>
              </c:ext>
            </c:extLst>
          </c:dPt>
          <c:dPt>
            <c:idx val="1"/>
            <c:invertIfNegative val="0"/>
            <c:bubble3D val="0"/>
            <c:spPr>
              <a:solidFill>
                <a:srgbClr val="009EC0"/>
              </a:solidFill>
              <a:ln w="25400">
                <a:noFill/>
              </a:ln>
            </c:spPr>
            <c:extLst>
              <c:ext xmlns:c16="http://schemas.microsoft.com/office/drawing/2014/chart" uri="{C3380CC4-5D6E-409C-BE32-E72D297353CC}">
                <c16:uniqueId val="{00000004-7EED-5D45-AD3F-B9425E277810}"/>
              </c:ext>
            </c:extLst>
          </c:dPt>
          <c:dPt>
            <c:idx val="2"/>
            <c:invertIfNegative val="0"/>
            <c:bubble3D val="0"/>
            <c:spPr>
              <a:solidFill>
                <a:srgbClr val="000000">
                  <a:lumMod val="50000"/>
                  <a:lumOff val="50000"/>
                </a:srgbClr>
              </a:solidFill>
              <a:ln w="25400">
                <a:noFill/>
              </a:ln>
            </c:spPr>
            <c:extLst>
              <c:ext xmlns:c16="http://schemas.microsoft.com/office/drawing/2014/chart" uri="{C3380CC4-5D6E-409C-BE32-E72D297353CC}">
                <c16:uniqueId val="{00000003-4969-914D-98D1-B0ED6CE46163}"/>
              </c:ext>
            </c:extLst>
          </c:dPt>
          <c:dPt>
            <c:idx val="3"/>
            <c:invertIfNegative val="0"/>
            <c:bubble3D val="0"/>
            <c:spPr>
              <a:solidFill>
                <a:srgbClr val="CA5C0E"/>
              </a:solidFill>
              <a:ln w="25400">
                <a:noFill/>
              </a:ln>
            </c:spPr>
            <c:extLst>
              <c:ext xmlns:c16="http://schemas.microsoft.com/office/drawing/2014/chart" uri="{C3380CC4-5D6E-409C-BE32-E72D297353CC}">
                <c16:uniqueId val="{00000007-7EED-5D45-AD3F-B9425E277810}"/>
              </c:ext>
            </c:extLst>
          </c:dPt>
          <c:dLbls>
            <c:dLbl>
              <c:idx val="0"/>
              <c:spPr>
                <a:noFill/>
                <a:ln>
                  <a:noFill/>
                </a:ln>
                <a:effectLst/>
              </c:spPr>
              <c:txPr>
                <a:bodyPr anchorCtr="0"/>
                <a:lstStyle/>
                <a:p>
                  <a:pPr algn="r">
                    <a:defRPr b="1">
                      <a:solidFill>
                        <a:schemeClr val="bg1"/>
                      </a:solidFill>
                    </a:defRPr>
                  </a:pPr>
                  <a:endParaRPr lang="en-US"/>
                </a:p>
              </c:txPr>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969-914D-98D1-B0ED6CE46163}"/>
                </c:ext>
              </c:extLst>
            </c:dLbl>
            <c:dLbl>
              <c:idx val="1"/>
              <c:spPr>
                <a:noFill/>
                <a:ln>
                  <a:noFill/>
                </a:ln>
                <a:effectLst/>
              </c:spPr>
              <c:txPr>
                <a:bodyPr anchorCtr="0"/>
                <a:lstStyle/>
                <a:p>
                  <a:pPr algn="r">
                    <a:defRPr b="1">
                      <a:solidFill>
                        <a:schemeClr val="bg1"/>
                      </a:solidFill>
                    </a:defRPr>
                  </a:pPr>
                  <a:endParaRPr lang="en-US"/>
                </a:p>
              </c:txPr>
              <c:dLblPos val="inEnd"/>
              <c:showLegendKey val="0"/>
              <c:showVal val="1"/>
              <c:showCatName val="1"/>
              <c:showSerName val="0"/>
              <c:showPercent val="0"/>
              <c:showBubbleSize val="0"/>
              <c:separator>
</c:separator>
              <c:extLst>
                <c:ext xmlns:c15="http://schemas.microsoft.com/office/drawing/2012/chart" uri="{CE6537A1-D6FC-4f65-9D91-7224C49458BB}">
                  <c15:layout>
                    <c:manualLayout>
                      <c:w val="0.25357259162049184"/>
                      <c:h val="0.12226562499999998"/>
                    </c:manualLayout>
                  </c15:layout>
                </c:ext>
                <c:ext xmlns:c16="http://schemas.microsoft.com/office/drawing/2014/chart" uri="{C3380CC4-5D6E-409C-BE32-E72D297353CC}">
                  <c16:uniqueId val="{00000004-7EED-5D45-AD3F-B9425E277810}"/>
                </c:ext>
              </c:extLst>
            </c:dLbl>
            <c:dLbl>
              <c:idx val="2"/>
              <c:spPr>
                <a:noFill/>
                <a:ln>
                  <a:noFill/>
                </a:ln>
                <a:effectLst/>
              </c:spPr>
              <c:txPr>
                <a:bodyPr anchorCtr="0"/>
                <a:lstStyle/>
                <a:p>
                  <a:pPr algn="r">
                    <a:defRPr b="1">
                      <a:solidFill>
                        <a:schemeClr val="bg1"/>
                      </a:solidFill>
                    </a:defRPr>
                  </a:pPr>
                  <a:endParaRPr lang="en-US"/>
                </a:p>
              </c:txPr>
              <c:dLblPos val="inEnd"/>
              <c:showLegendKey val="0"/>
              <c:showVal val="1"/>
              <c:showCatName val="1"/>
              <c:showSerName val="0"/>
              <c:showPercent val="0"/>
              <c:showBubbleSize val="0"/>
              <c:separator>
</c:separator>
              <c:extLst>
                <c:ext xmlns:c15="http://schemas.microsoft.com/office/drawing/2012/chart" uri="{CE6537A1-D6FC-4f65-9D91-7224C49458BB}">
                  <c15:layout>
                    <c:manualLayout>
                      <c:w val="0.14793974190726158"/>
                      <c:h val="0.12226559295328848"/>
                    </c:manualLayout>
                  </c15:layout>
                </c:ext>
                <c:ext xmlns:c16="http://schemas.microsoft.com/office/drawing/2014/chart" uri="{C3380CC4-5D6E-409C-BE32-E72D297353CC}">
                  <c16:uniqueId val="{00000003-4969-914D-98D1-B0ED6CE46163}"/>
                </c:ext>
              </c:extLst>
            </c:dLbl>
            <c:dLbl>
              <c:idx val="3"/>
              <c:dLblPos val="inEnd"/>
              <c:showLegendKey val="0"/>
              <c:showVal val="1"/>
              <c:showCatName val="1"/>
              <c:showSerName val="0"/>
              <c:showPercent val="0"/>
              <c:showBubbleSize val="0"/>
              <c:separator>
</c:separator>
              <c:extLst>
                <c:ext xmlns:c15="http://schemas.microsoft.com/office/drawing/2012/chart" uri="{CE6537A1-D6FC-4f65-9D91-7224C49458BB}">
                  <c15:layout>
                    <c:manualLayout>
                      <c:w val="0.22562493924370564"/>
                      <c:h val="0.1794922900262467"/>
                    </c:manualLayout>
                  </c15:layout>
                </c:ext>
                <c:ext xmlns:c16="http://schemas.microsoft.com/office/drawing/2014/chart" uri="{C3380CC4-5D6E-409C-BE32-E72D297353CC}">
                  <c16:uniqueId val="{00000007-7EED-5D45-AD3F-B9425E277810}"/>
                </c:ext>
              </c:extLst>
            </c:dLbl>
            <c:spPr>
              <a:noFill/>
              <a:ln>
                <a:noFill/>
              </a:ln>
              <a:effectLst/>
            </c:spPr>
            <c:txPr>
              <a:bodyPr/>
              <a:lstStyle/>
              <a:p>
                <a:pPr>
                  <a:defRPr b="1">
                    <a:solidFill>
                      <a:schemeClr val="bg1"/>
                    </a:solidFill>
                  </a:defRPr>
                </a:pPr>
                <a:endParaRPr lang="en-US"/>
              </a:p>
            </c:txPr>
            <c:dLblPos val="inEnd"/>
            <c:showLegendKey val="0"/>
            <c:showVal val="1"/>
            <c:showCatName val="1"/>
            <c:showSerName val="0"/>
            <c:showPercent val="0"/>
            <c:showBubbleSize val="0"/>
            <c:separator>
</c:separator>
            <c:showLeaderLines val="0"/>
            <c:extLst>
              <c:ext xmlns:c15="http://schemas.microsoft.com/office/drawing/2012/chart" uri="{CE6537A1-D6FC-4f65-9D91-7224C49458BB}">
                <c15:showLeaderLines val="0"/>
              </c:ext>
            </c:extLst>
          </c:dLbls>
          <c:cat>
            <c:strRef>
              <c:f>Sheet1!$A$2:$A$4</c:f>
              <c:strCache>
                <c:ptCount val="3"/>
                <c:pt idx="0">
                  <c:v>2 or fewer</c:v>
                </c:pt>
                <c:pt idx="1">
                  <c:v>3-4 verses</c:v>
                </c:pt>
                <c:pt idx="2">
                  <c:v>More than 4</c:v>
                </c:pt>
              </c:strCache>
            </c:strRef>
          </c:cat>
          <c:val>
            <c:numRef>
              <c:f>Sheet1!$B$2:$B$4</c:f>
              <c:numCache>
                <c:formatCode>0%</c:formatCode>
                <c:ptCount val="3"/>
                <c:pt idx="0">
                  <c:v>0.65</c:v>
                </c:pt>
                <c:pt idx="1">
                  <c:v>0.23</c:v>
                </c:pt>
                <c:pt idx="2">
                  <c:v>0.12</c:v>
                </c:pt>
              </c:numCache>
            </c:numRef>
          </c:val>
          <c:extLst>
            <c:ext xmlns:c16="http://schemas.microsoft.com/office/drawing/2014/chart" uri="{C3380CC4-5D6E-409C-BE32-E72D297353CC}">
              <c16:uniqueId val="{00000004-4969-914D-98D1-B0ED6CE46163}"/>
            </c:ext>
          </c:extLst>
        </c:ser>
        <c:dLbls>
          <c:showLegendKey val="0"/>
          <c:showVal val="0"/>
          <c:showCatName val="0"/>
          <c:showSerName val="0"/>
          <c:showPercent val="0"/>
          <c:showBubbleSize val="0"/>
        </c:dLbls>
        <c:gapWidth val="100"/>
        <c:axId val="943033456"/>
        <c:axId val="943093136"/>
      </c:barChart>
      <c:valAx>
        <c:axId val="943093136"/>
        <c:scaling>
          <c:orientation val="minMax"/>
        </c:scaling>
        <c:delete val="0"/>
        <c:axPos val="t"/>
        <c:majorGridlines/>
        <c:numFmt formatCode="0%" sourceLinked="1"/>
        <c:majorTickMark val="out"/>
        <c:minorTickMark val="none"/>
        <c:tickLblPos val="nextTo"/>
        <c:crossAx val="943033456"/>
        <c:crosses val="autoZero"/>
        <c:crossBetween val="between"/>
      </c:valAx>
      <c:catAx>
        <c:axId val="943033456"/>
        <c:scaling>
          <c:orientation val="maxMin"/>
        </c:scaling>
        <c:delete val="0"/>
        <c:axPos val="l"/>
        <c:numFmt formatCode="General" sourceLinked="1"/>
        <c:majorTickMark val="in"/>
        <c:minorTickMark val="none"/>
        <c:tickLblPos val="none"/>
        <c:spPr>
          <a:ln/>
        </c:spPr>
        <c:crossAx val="943093136"/>
        <c:crosses val="autoZero"/>
        <c:auto val="1"/>
        <c:lblAlgn val="ctr"/>
        <c:lblOffset val="100"/>
        <c:noMultiLvlLbl val="0"/>
      </c:catAx>
    </c:plotArea>
    <c:plotVisOnly val="1"/>
    <c:dispBlanksAs val="gap"/>
    <c:showDLblsOverMax val="0"/>
  </c:chart>
  <c:txPr>
    <a:bodyPr/>
    <a:lstStyle/>
    <a:p>
      <a:pPr>
        <a:defRPr sz="1800"/>
      </a:pPr>
      <a:endParaRPr lang="en-US"/>
    </a:p>
  </c:txPr>
  <c:externalData r:id="rId2">
    <c:autoUpdate val="0"/>
  </c:externalData>
</c:chartSpace>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7EB338-8BB0-B64B-9F79-C87EA24D723F}" type="datetimeFigureOut">
              <a:rPr lang="en-US" smtClean="0"/>
              <a:t>5/28/2024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1E1A05-B3B6-6F43-8051-B5A825C5C2A3}" type="slidenum">
              <a:rPr lang="en-US" smtClean="0"/>
              <a:t>‹#›</a:t>
            </a:fld>
            <a:endParaRPr lang="en-US"/>
          </a:p>
        </p:txBody>
      </p:sp>
    </p:spTree>
    <p:extLst>
      <p:ext uri="{BB962C8B-B14F-4D97-AF65-F5344CB8AC3E}">
        <p14:creationId xmlns:p14="http://schemas.microsoft.com/office/powerpoint/2010/main" val="32410701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1</a:t>
            </a:fld>
            <a:endParaRPr lang="en-US"/>
          </a:p>
        </p:txBody>
      </p:sp>
    </p:spTree>
    <p:extLst>
      <p:ext uri="{BB962C8B-B14F-4D97-AF65-F5344CB8AC3E}">
        <p14:creationId xmlns:p14="http://schemas.microsoft.com/office/powerpoint/2010/main" val="195236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16</a:t>
            </a:fld>
            <a:endParaRPr lang="en-US"/>
          </a:p>
        </p:txBody>
      </p:sp>
    </p:spTree>
    <p:extLst>
      <p:ext uri="{BB962C8B-B14F-4D97-AF65-F5344CB8AC3E}">
        <p14:creationId xmlns:p14="http://schemas.microsoft.com/office/powerpoint/2010/main" val="362436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17</a:t>
            </a:fld>
            <a:endParaRPr lang="en-US"/>
          </a:p>
        </p:txBody>
      </p:sp>
    </p:spTree>
    <p:extLst>
      <p:ext uri="{BB962C8B-B14F-4D97-AF65-F5344CB8AC3E}">
        <p14:creationId xmlns:p14="http://schemas.microsoft.com/office/powerpoint/2010/main" val="1449146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19</a:t>
            </a:fld>
            <a:endParaRPr lang="en-US"/>
          </a:p>
        </p:txBody>
      </p:sp>
    </p:spTree>
    <p:extLst>
      <p:ext uri="{BB962C8B-B14F-4D97-AF65-F5344CB8AC3E}">
        <p14:creationId xmlns:p14="http://schemas.microsoft.com/office/powerpoint/2010/main" val="3427807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20</a:t>
            </a:fld>
            <a:endParaRPr lang="en-US"/>
          </a:p>
        </p:txBody>
      </p:sp>
    </p:spTree>
    <p:extLst>
      <p:ext uri="{BB962C8B-B14F-4D97-AF65-F5344CB8AC3E}">
        <p14:creationId xmlns:p14="http://schemas.microsoft.com/office/powerpoint/2010/main" val="30795779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21</a:t>
            </a:fld>
            <a:endParaRPr lang="en-US"/>
          </a:p>
        </p:txBody>
      </p:sp>
    </p:spTree>
    <p:extLst>
      <p:ext uri="{BB962C8B-B14F-4D97-AF65-F5344CB8AC3E}">
        <p14:creationId xmlns:p14="http://schemas.microsoft.com/office/powerpoint/2010/main" val="29288630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22</a:t>
            </a:fld>
            <a:endParaRPr lang="en-US"/>
          </a:p>
        </p:txBody>
      </p:sp>
    </p:spTree>
    <p:extLst>
      <p:ext uri="{BB962C8B-B14F-4D97-AF65-F5344CB8AC3E}">
        <p14:creationId xmlns:p14="http://schemas.microsoft.com/office/powerpoint/2010/main" val="23591822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23</a:t>
            </a:fld>
            <a:endParaRPr lang="en-US"/>
          </a:p>
        </p:txBody>
      </p:sp>
    </p:spTree>
    <p:extLst>
      <p:ext uri="{BB962C8B-B14F-4D97-AF65-F5344CB8AC3E}">
        <p14:creationId xmlns:p14="http://schemas.microsoft.com/office/powerpoint/2010/main" val="41696316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24</a:t>
            </a:fld>
            <a:endParaRPr lang="en-US"/>
          </a:p>
        </p:txBody>
      </p:sp>
    </p:spTree>
    <p:extLst>
      <p:ext uri="{BB962C8B-B14F-4D97-AF65-F5344CB8AC3E}">
        <p14:creationId xmlns:p14="http://schemas.microsoft.com/office/powerpoint/2010/main" val="21021263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28</a:t>
            </a:fld>
            <a:endParaRPr lang="en-US"/>
          </a:p>
        </p:txBody>
      </p:sp>
    </p:spTree>
    <p:extLst>
      <p:ext uri="{BB962C8B-B14F-4D97-AF65-F5344CB8AC3E}">
        <p14:creationId xmlns:p14="http://schemas.microsoft.com/office/powerpoint/2010/main" val="4105211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31</a:t>
            </a:fld>
            <a:endParaRPr lang="en-US"/>
          </a:p>
        </p:txBody>
      </p:sp>
    </p:spTree>
    <p:extLst>
      <p:ext uri="{BB962C8B-B14F-4D97-AF65-F5344CB8AC3E}">
        <p14:creationId xmlns:p14="http://schemas.microsoft.com/office/powerpoint/2010/main" val="3490690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2</a:t>
            </a:fld>
            <a:endParaRPr lang="en-US"/>
          </a:p>
        </p:txBody>
      </p:sp>
    </p:spTree>
    <p:extLst>
      <p:ext uri="{BB962C8B-B14F-4D97-AF65-F5344CB8AC3E}">
        <p14:creationId xmlns:p14="http://schemas.microsoft.com/office/powerpoint/2010/main" val="526915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33</a:t>
            </a:fld>
            <a:endParaRPr lang="en-US"/>
          </a:p>
        </p:txBody>
      </p:sp>
    </p:spTree>
    <p:extLst>
      <p:ext uri="{BB962C8B-B14F-4D97-AF65-F5344CB8AC3E}">
        <p14:creationId xmlns:p14="http://schemas.microsoft.com/office/powerpoint/2010/main" val="40093126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34</a:t>
            </a:fld>
            <a:endParaRPr lang="en-US"/>
          </a:p>
        </p:txBody>
      </p:sp>
    </p:spTree>
    <p:extLst>
      <p:ext uri="{BB962C8B-B14F-4D97-AF65-F5344CB8AC3E}">
        <p14:creationId xmlns:p14="http://schemas.microsoft.com/office/powerpoint/2010/main" val="3992425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35</a:t>
            </a:fld>
            <a:endParaRPr lang="en-US"/>
          </a:p>
        </p:txBody>
      </p:sp>
    </p:spTree>
    <p:extLst>
      <p:ext uri="{BB962C8B-B14F-4D97-AF65-F5344CB8AC3E}">
        <p14:creationId xmlns:p14="http://schemas.microsoft.com/office/powerpoint/2010/main" val="2813557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4</a:t>
            </a:fld>
            <a:endParaRPr lang="en-US"/>
          </a:p>
        </p:txBody>
      </p:sp>
    </p:spTree>
    <p:extLst>
      <p:ext uri="{BB962C8B-B14F-4D97-AF65-F5344CB8AC3E}">
        <p14:creationId xmlns:p14="http://schemas.microsoft.com/office/powerpoint/2010/main" val="2146945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2C3B37-55FA-284F-9E83-751B4EA6E9B4}" type="slidenum">
              <a:rPr lang="en-US" smtClean="0"/>
              <a:t>5</a:t>
            </a:fld>
            <a:endParaRPr lang="en-US"/>
          </a:p>
        </p:txBody>
      </p:sp>
    </p:spTree>
    <p:extLst>
      <p:ext uri="{BB962C8B-B14F-4D97-AF65-F5344CB8AC3E}">
        <p14:creationId xmlns:p14="http://schemas.microsoft.com/office/powerpoint/2010/main" val="543367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9</a:t>
            </a:fld>
            <a:endParaRPr lang="en-US"/>
          </a:p>
        </p:txBody>
      </p:sp>
    </p:spTree>
    <p:extLst>
      <p:ext uri="{BB962C8B-B14F-4D97-AF65-F5344CB8AC3E}">
        <p14:creationId xmlns:p14="http://schemas.microsoft.com/office/powerpoint/2010/main" val="2225633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10</a:t>
            </a:fld>
            <a:endParaRPr lang="en-US"/>
          </a:p>
        </p:txBody>
      </p:sp>
    </p:spTree>
    <p:extLst>
      <p:ext uri="{BB962C8B-B14F-4D97-AF65-F5344CB8AC3E}">
        <p14:creationId xmlns:p14="http://schemas.microsoft.com/office/powerpoint/2010/main" val="989083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11</a:t>
            </a:fld>
            <a:endParaRPr lang="en-US"/>
          </a:p>
        </p:txBody>
      </p:sp>
    </p:spTree>
    <p:extLst>
      <p:ext uri="{BB962C8B-B14F-4D97-AF65-F5344CB8AC3E}">
        <p14:creationId xmlns:p14="http://schemas.microsoft.com/office/powerpoint/2010/main" val="4282129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14</a:t>
            </a:fld>
            <a:endParaRPr lang="en-US"/>
          </a:p>
        </p:txBody>
      </p:sp>
    </p:spTree>
    <p:extLst>
      <p:ext uri="{BB962C8B-B14F-4D97-AF65-F5344CB8AC3E}">
        <p14:creationId xmlns:p14="http://schemas.microsoft.com/office/powerpoint/2010/main" val="5855754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1E1A05-B3B6-6F43-8051-B5A825C5C2A3}" type="slidenum">
              <a:rPr lang="en-US" smtClean="0"/>
              <a:t>15</a:t>
            </a:fld>
            <a:endParaRPr lang="en-US"/>
          </a:p>
        </p:txBody>
      </p:sp>
    </p:spTree>
    <p:extLst>
      <p:ext uri="{BB962C8B-B14F-4D97-AF65-F5344CB8AC3E}">
        <p14:creationId xmlns:p14="http://schemas.microsoft.com/office/powerpoint/2010/main" val="401113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905000" y="2514600"/>
            <a:ext cx="7772400" cy="11430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
        <p:nvSpPr>
          <p:cNvPr id="8" name="Text Placeholder 7"/>
          <p:cNvSpPr>
            <a:spLocks noGrp="1"/>
          </p:cNvSpPr>
          <p:nvPr>
            <p:ph type="body" sz="quarter" idx="13" hasCustomPrompt="1"/>
          </p:nvPr>
        </p:nvSpPr>
        <p:spPr>
          <a:xfrm>
            <a:off x="0" y="1600200"/>
            <a:ext cx="1295400" cy="2895600"/>
          </a:xfrm>
        </p:spPr>
        <p:txBody>
          <a:bodyPr lIns="0" rIns="0" anchor="ctr">
            <a:normAutofit/>
          </a:bodyPr>
          <a:lstStyle>
            <a:lvl1pPr marL="0" indent="0" algn="r">
              <a:buNone/>
              <a:defRPr sz="9600" b="1"/>
            </a:lvl1pPr>
          </a:lstStyle>
          <a:p>
            <a:pPr lvl="0"/>
            <a:r>
              <a:rPr lang="en-US" dirty="0"/>
              <a:t>1</a:t>
            </a:r>
          </a:p>
        </p:txBody>
      </p:sp>
    </p:spTree>
    <p:extLst>
      <p:ext uri="{BB962C8B-B14F-4D97-AF65-F5344CB8AC3E}">
        <p14:creationId xmlns:p14="http://schemas.microsoft.com/office/powerpoint/2010/main" val="3413654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
                                        <p:tgtEl>
                                          <p:spTgt spid="8">
                                            <p:txEl>
                                              <p:pRg st="0" end="0"/>
                                            </p:txEl>
                                          </p:spTgt>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300"/>
                                        <p:tgtEl>
                                          <p:spTgt spid="2"/>
                                        </p:tgtEl>
                                      </p:cBhvr>
                                    </p:animEffect>
                                  </p:childTnLst>
                                </p:cTn>
                              </p:par>
                              <p:par>
                                <p:cTn id="12" presetID="0" presetClass="path" presetSubtype="0" accel="50000" decel="50000" fill="hold" grpId="1" nodeType="withEffect">
                                  <p:stCondLst>
                                    <p:cond delay="0"/>
                                  </p:stCondLst>
                                  <p:childTnLst>
                                    <p:animMotion origin="layout" path="M 0 0 L -0.05 0 " pathEditMode="relative" ptsTypes="AA">
                                      <p:cBhvr>
                                        <p:cTn id="13" dur="3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200"/>
                        <p:tgtEl>
                          <p:spTgt spid="8"/>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17" y="0"/>
            <a:ext cx="9144000" cy="838200"/>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0" y="1371600"/>
            <a:ext cx="9144000" cy="4754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
        <p:nvSpPr>
          <p:cNvPr id="9" name="Text Placeholder 8"/>
          <p:cNvSpPr>
            <a:spLocks noGrp="1"/>
          </p:cNvSpPr>
          <p:nvPr>
            <p:ph type="body" sz="quarter" idx="13" hasCustomPrompt="1"/>
          </p:nvPr>
        </p:nvSpPr>
        <p:spPr>
          <a:xfrm>
            <a:off x="0" y="838200"/>
            <a:ext cx="9144000" cy="533400"/>
          </a:xfrm>
        </p:spPr>
        <p:txBody>
          <a:bodyPr>
            <a:normAutofit/>
          </a:bodyPr>
          <a:lstStyle>
            <a:lvl1pPr marL="0" indent="0">
              <a:buNone/>
              <a:defRPr sz="2400" b="1">
                <a:solidFill>
                  <a:srgbClr val="7F7F7F"/>
                </a:solidFill>
              </a:defRPr>
            </a:lvl1pPr>
          </a:lstStyle>
          <a:p>
            <a:pPr lvl="0"/>
            <a:r>
              <a:rPr lang="en-US" dirty="0"/>
              <a:t>Click to edit sub-title</a:t>
            </a:r>
          </a:p>
        </p:txBody>
      </p:sp>
    </p:spTree>
    <p:extLst>
      <p:ext uri="{BB962C8B-B14F-4D97-AF65-F5344CB8AC3E}">
        <p14:creationId xmlns:p14="http://schemas.microsoft.com/office/powerpoint/2010/main" val="22303581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E77699-C466-4996-ADED-71C8160E04A2}"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E77699-C466-4996-ADED-71C8160E04A2}"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E77699-C466-4996-ADED-71C8160E04A2}" type="datetimeFigureOut">
              <a:rPr lang="en-US" smtClean="0"/>
              <a:pPr/>
              <a:t>5/28/2024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E77699-C466-4996-ADED-71C8160E04A2}" type="datetimeFigureOut">
              <a:rPr lang="en-US" smtClean="0"/>
              <a:pPr/>
              <a:t>5/28/2024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E77699-C466-4996-ADED-71C8160E04A2}" type="datetimeFigureOut">
              <a:rPr lang="en-US" smtClean="0"/>
              <a:pPr/>
              <a:t>5/28/2024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D645EE-450D-4102-8FB2-AECCE2D0F3D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EC0"/>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820D759A-4A73-CA49-9A8E-5244F1C73B21}"/>
              </a:ext>
            </a:extLst>
          </p:cNvPr>
          <p:cNvSpPr txBox="1">
            <a:spLocks/>
          </p:cNvSpPr>
          <p:nvPr/>
        </p:nvSpPr>
        <p:spPr>
          <a:xfrm>
            <a:off x="3045372" y="3352800"/>
            <a:ext cx="6096000" cy="481293"/>
          </a:xfrm>
          <a:prstGeom prst="rect">
            <a:avLst/>
          </a:prstGeom>
          <a:solidFill>
            <a:schemeClr val="bg1"/>
          </a:solidFill>
        </p:spPr>
        <p:txBody>
          <a:bodyPr vert="horz" lIns="91440" tIns="45720" rIns="91440" bIns="45720" rtlCol="0">
            <a:normAutofit fontScale="850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US" sz="3700" dirty="0"/>
          </a:p>
        </p:txBody>
      </p:sp>
      <p:sp>
        <p:nvSpPr>
          <p:cNvPr id="2" name="Title 1"/>
          <p:cNvSpPr>
            <a:spLocks noGrp="1"/>
          </p:cNvSpPr>
          <p:nvPr>
            <p:ph type="ctrTitle"/>
          </p:nvPr>
        </p:nvSpPr>
        <p:spPr>
          <a:xfrm>
            <a:off x="3048000" y="2130425"/>
            <a:ext cx="6096000" cy="917575"/>
          </a:xfrm>
          <a:solidFill>
            <a:schemeClr val="bg1"/>
          </a:solidFill>
        </p:spPr>
        <p:txBody>
          <a:bodyPr/>
          <a:lstStyle/>
          <a:p>
            <a:pPr algn="l"/>
            <a:r>
              <a:rPr lang="en-US" spc="-150" dirty="0"/>
              <a:t>APOLOGETICS</a:t>
            </a:r>
          </a:p>
        </p:txBody>
      </p:sp>
      <p:sp>
        <p:nvSpPr>
          <p:cNvPr id="3" name="Subtitle 2"/>
          <p:cNvSpPr>
            <a:spLocks noGrp="1"/>
          </p:cNvSpPr>
          <p:nvPr>
            <p:ph type="subTitle" idx="1"/>
          </p:nvPr>
        </p:nvSpPr>
        <p:spPr>
          <a:xfrm>
            <a:off x="3045372" y="3241745"/>
            <a:ext cx="6096000" cy="866240"/>
          </a:xfrm>
          <a:noFill/>
        </p:spPr>
        <p:txBody>
          <a:bodyPr>
            <a:normAutofit/>
          </a:bodyPr>
          <a:lstStyle/>
          <a:p>
            <a:pPr algn="l"/>
            <a:r>
              <a:rPr lang="en-US" sz="3750" dirty="0"/>
              <a:t>IN ONE LESSON</a:t>
            </a:r>
          </a:p>
        </p:txBody>
      </p:sp>
      <p:grpSp>
        <p:nvGrpSpPr>
          <p:cNvPr id="6" name="Group 5">
            <a:extLst>
              <a:ext uri="{FF2B5EF4-FFF2-40B4-BE49-F238E27FC236}">
                <a16:creationId xmlns:a16="http://schemas.microsoft.com/office/drawing/2014/main" id="{555D7117-B840-B442-A27C-D9D71A5CBC8D}"/>
              </a:ext>
            </a:extLst>
          </p:cNvPr>
          <p:cNvGrpSpPr/>
          <p:nvPr/>
        </p:nvGrpSpPr>
        <p:grpSpPr>
          <a:xfrm>
            <a:off x="3214537" y="3877969"/>
            <a:ext cx="1169350" cy="846286"/>
            <a:chOff x="3148191" y="3904594"/>
            <a:chExt cx="1169350" cy="846286"/>
          </a:xfrm>
        </p:grpSpPr>
        <p:sp>
          <p:nvSpPr>
            <p:cNvPr id="4" name="TextBox 3">
              <a:extLst>
                <a:ext uri="{FF2B5EF4-FFF2-40B4-BE49-F238E27FC236}">
                  <a16:creationId xmlns:a16="http://schemas.microsoft.com/office/drawing/2014/main" id="{DF6CBF57-D364-DF4D-B7B6-A61612247736}"/>
                </a:ext>
              </a:extLst>
            </p:cNvPr>
            <p:cNvSpPr txBox="1"/>
            <p:nvPr/>
          </p:nvSpPr>
          <p:spPr>
            <a:xfrm rot="21401300">
              <a:off x="3148191" y="4227660"/>
              <a:ext cx="1169350" cy="523220"/>
            </a:xfrm>
            <a:prstGeom prst="rect">
              <a:avLst/>
            </a:prstGeom>
            <a:noFill/>
          </p:spPr>
          <p:txBody>
            <a:bodyPr wrap="square" rtlCol="0">
              <a:spAutoFit/>
            </a:bodyPr>
            <a:lstStyle/>
            <a:p>
              <a:r>
                <a:rPr lang="en-US" sz="2800" dirty="0">
                  <a:solidFill>
                    <a:schemeClr val="bg1"/>
                  </a:solidFill>
                  <a:latin typeface="Gabriola" pitchFamily="82" charset="0"/>
                  <a:ea typeface="Brush Script MT" panose="03060802040406070304" pitchFamily="66" charset="-122"/>
                  <a:cs typeface="Brush Script MT" panose="03060802040406070304" pitchFamily="66" charset="-122"/>
                </a:rPr>
                <a:t>almost</a:t>
              </a:r>
              <a:endParaRPr lang="en-US" sz="2400" dirty="0">
                <a:solidFill>
                  <a:schemeClr val="bg1"/>
                </a:solidFill>
                <a:latin typeface="Gabriola" pitchFamily="82" charset="0"/>
                <a:ea typeface="Brush Script MT" panose="03060802040406070304" pitchFamily="66" charset="-122"/>
                <a:cs typeface="Brush Script MT" panose="03060802040406070304" pitchFamily="66" charset="-122"/>
              </a:endParaRPr>
            </a:p>
          </p:txBody>
        </p:sp>
        <p:sp>
          <p:nvSpPr>
            <p:cNvPr id="9" name="Freeform 8">
              <a:extLst>
                <a:ext uri="{FF2B5EF4-FFF2-40B4-BE49-F238E27FC236}">
                  <a16:creationId xmlns:a16="http://schemas.microsoft.com/office/drawing/2014/main" id="{02E20960-BDA9-A249-9AB2-149B272194C4}"/>
                </a:ext>
              </a:extLst>
            </p:cNvPr>
            <p:cNvSpPr/>
            <p:nvPr/>
          </p:nvSpPr>
          <p:spPr>
            <a:xfrm rot="11370456">
              <a:off x="3447206" y="3904594"/>
              <a:ext cx="172295" cy="134007"/>
            </a:xfrm>
            <a:custGeom>
              <a:avLst/>
              <a:gdLst>
                <a:gd name="connsiteX0" fmla="*/ 0 w 283779"/>
                <a:gd name="connsiteY0" fmla="*/ 94593 h 220717"/>
                <a:gd name="connsiteX1" fmla="*/ 73572 w 283779"/>
                <a:gd name="connsiteY1" fmla="*/ 147145 h 220717"/>
                <a:gd name="connsiteX2" fmla="*/ 105103 w 283779"/>
                <a:gd name="connsiteY2" fmla="*/ 157655 h 220717"/>
                <a:gd name="connsiteX3" fmla="*/ 168165 w 283779"/>
                <a:gd name="connsiteY3" fmla="*/ 189186 h 220717"/>
                <a:gd name="connsiteX4" fmla="*/ 199696 w 283779"/>
                <a:gd name="connsiteY4" fmla="*/ 220717 h 220717"/>
                <a:gd name="connsiteX5" fmla="*/ 220717 w 283779"/>
                <a:gd name="connsiteY5" fmla="*/ 189186 h 220717"/>
                <a:gd name="connsiteX6" fmla="*/ 241738 w 283779"/>
                <a:gd name="connsiteY6" fmla="*/ 126124 h 220717"/>
                <a:gd name="connsiteX7" fmla="*/ 252248 w 283779"/>
                <a:gd name="connsiteY7" fmla="*/ 94593 h 220717"/>
                <a:gd name="connsiteX8" fmla="*/ 262759 w 283779"/>
                <a:gd name="connsiteY8" fmla="*/ 63062 h 220717"/>
                <a:gd name="connsiteX9" fmla="*/ 283779 w 283779"/>
                <a:gd name="connsiteY9" fmla="*/ 0 h 22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779" h="220717">
                  <a:moveTo>
                    <a:pt x="0" y="94593"/>
                  </a:moveTo>
                  <a:cubicBezTo>
                    <a:pt x="24524" y="112110"/>
                    <a:pt x="47729" y="131639"/>
                    <a:pt x="73572" y="147145"/>
                  </a:cubicBezTo>
                  <a:cubicBezTo>
                    <a:pt x="83072" y="152845"/>
                    <a:pt x="95194" y="152700"/>
                    <a:pt x="105103" y="157655"/>
                  </a:cubicBezTo>
                  <a:cubicBezTo>
                    <a:pt x="186601" y="198404"/>
                    <a:pt x="88911" y="162769"/>
                    <a:pt x="168165" y="189186"/>
                  </a:cubicBezTo>
                  <a:cubicBezTo>
                    <a:pt x="178675" y="199696"/>
                    <a:pt x="184832" y="220717"/>
                    <a:pt x="199696" y="220717"/>
                  </a:cubicBezTo>
                  <a:cubicBezTo>
                    <a:pt x="212328" y="220717"/>
                    <a:pt x="215587" y="200729"/>
                    <a:pt x="220717" y="189186"/>
                  </a:cubicBezTo>
                  <a:cubicBezTo>
                    <a:pt x="229716" y="168938"/>
                    <a:pt x="234731" y="147145"/>
                    <a:pt x="241738" y="126124"/>
                  </a:cubicBezTo>
                  <a:lnTo>
                    <a:pt x="252248" y="94593"/>
                  </a:lnTo>
                  <a:cubicBezTo>
                    <a:pt x="255752" y="84083"/>
                    <a:pt x="260072" y="73810"/>
                    <a:pt x="262759" y="63062"/>
                  </a:cubicBezTo>
                  <a:cubicBezTo>
                    <a:pt x="275169" y="13421"/>
                    <a:pt x="266809" y="33941"/>
                    <a:pt x="283779"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6">
            <a:extLst>
              <a:ext uri="{FF2B5EF4-FFF2-40B4-BE49-F238E27FC236}">
                <a16:creationId xmlns:a16="http://schemas.microsoft.com/office/drawing/2014/main" id="{E2B5014E-4D9B-334F-932F-3857C3E1855A}"/>
              </a:ext>
            </a:extLst>
          </p:cNvPr>
          <p:cNvSpPr/>
          <p:nvPr/>
        </p:nvSpPr>
        <p:spPr>
          <a:xfrm>
            <a:off x="3599699" y="4007070"/>
            <a:ext cx="31917" cy="325820"/>
          </a:xfrm>
          <a:custGeom>
            <a:avLst/>
            <a:gdLst>
              <a:gd name="connsiteX0" fmla="*/ 0 w 31917"/>
              <a:gd name="connsiteY0" fmla="*/ 0 h 325820"/>
              <a:gd name="connsiteX1" fmla="*/ 21021 w 31917"/>
              <a:gd name="connsiteY1" fmla="*/ 73572 h 325820"/>
              <a:gd name="connsiteX2" fmla="*/ 31531 w 31917"/>
              <a:gd name="connsiteY2" fmla="*/ 325820 h 325820"/>
            </a:gdLst>
            <a:ahLst/>
            <a:cxnLst>
              <a:cxn ang="0">
                <a:pos x="connsiteX0" y="connsiteY0"/>
              </a:cxn>
              <a:cxn ang="0">
                <a:pos x="connsiteX1" y="connsiteY1"/>
              </a:cxn>
              <a:cxn ang="0">
                <a:pos x="connsiteX2" y="connsiteY2"/>
              </a:cxn>
            </a:cxnLst>
            <a:rect l="l" t="t" r="r" b="b"/>
            <a:pathLst>
              <a:path w="31917" h="325820">
                <a:moveTo>
                  <a:pt x="0" y="0"/>
                </a:moveTo>
                <a:cubicBezTo>
                  <a:pt x="7007" y="24524"/>
                  <a:pt x="17043" y="48379"/>
                  <a:pt x="21021" y="73572"/>
                </a:cubicBezTo>
                <a:cubicBezTo>
                  <a:pt x="35022" y="162246"/>
                  <a:pt x="31531" y="236581"/>
                  <a:pt x="31531" y="32582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itle 2">
            <a:extLst>
              <a:ext uri="{FF2B5EF4-FFF2-40B4-BE49-F238E27FC236}">
                <a16:creationId xmlns:a16="http://schemas.microsoft.com/office/drawing/2014/main" id="{DF728129-6A95-C246-874F-D42C043748BA}"/>
              </a:ext>
            </a:extLst>
          </p:cNvPr>
          <p:cNvSpPr txBox="1">
            <a:spLocks/>
          </p:cNvSpPr>
          <p:nvPr/>
        </p:nvSpPr>
        <p:spPr>
          <a:xfrm>
            <a:off x="7949004" y="4355359"/>
            <a:ext cx="1197624" cy="322227"/>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1200" dirty="0">
                <a:solidFill>
                  <a:schemeClr val="bg1"/>
                </a:solidFill>
              </a:rPr>
              <a:t>Ai1L.net</a:t>
            </a:r>
          </a:p>
        </p:txBody>
      </p:sp>
      <p:sp>
        <p:nvSpPr>
          <p:cNvPr id="5" name="TextBox 4">
            <a:extLst>
              <a:ext uri="{FF2B5EF4-FFF2-40B4-BE49-F238E27FC236}">
                <a16:creationId xmlns:a16="http://schemas.microsoft.com/office/drawing/2014/main" id="{BAB6B5FA-083A-E44E-BD8D-937E851FFA63}"/>
              </a:ext>
            </a:extLst>
          </p:cNvPr>
          <p:cNvSpPr txBox="1"/>
          <p:nvPr/>
        </p:nvSpPr>
        <p:spPr>
          <a:xfrm>
            <a:off x="10447283" y="4330262"/>
            <a:ext cx="184731" cy="369332"/>
          </a:xfrm>
          <a:prstGeom prst="rect">
            <a:avLst/>
          </a:prstGeom>
          <a:noFill/>
        </p:spPr>
        <p:txBody>
          <a:bodyPr wrap="none" rtlCol="0">
            <a:spAutoFit/>
          </a:bodyPr>
          <a:lstStyle/>
          <a:p>
            <a:endParaRPr lang="en-US"/>
          </a:p>
        </p:txBody>
      </p:sp>
      <p:sp>
        <p:nvSpPr>
          <p:cNvPr id="12" name="Subtitle 2">
            <a:extLst>
              <a:ext uri="{FF2B5EF4-FFF2-40B4-BE49-F238E27FC236}">
                <a16:creationId xmlns:a16="http://schemas.microsoft.com/office/drawing/2014/main" id="{0BE5C8DD-C88A-B048-9AF6-716D7B3D1B2F}"/>
              </a:ext>
            </a:extLst>
          </p:cNvPr>
          <p:cNvSpPr txBox="1">
            <a:spLocks/>
          </p:cNvSpPr>
          <p:nvPr/>
        </p:nvSpPr>
        <p:spPr>
          <a:xfrm>
            <a:off x="3045371" y="5269758"/>
            <a:ext cx="6067097" cy="1131041"/>
          </a:xfrm>
          <a:prstGeom prst="rect">
            <a:avLst/>
          </a:prstGeom>
          <a:noFill/>
        </p:spPr>
        <p:txBody>
          <a:bodyPr vert="horz" lIns="91440" tIns="45720" rIns="91440" bIns="45720" rtlCol="0">
            <a:normAutofit fontScale="92500" lnSpcReduction="20000"/>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3700" b="1" dirty="0"/>
              <a:t>Lesson 8</a:t>
            </a:r>
            <a:br>
              <a:rPr lang="en-US" sz="7700" dirty="0"/>
            </a:br>
            <a:endParaRPr lang="en-US" sz="500" dirty="0"/>
          </a:p>
          <a:p>
            <a:pPr algn="l"/>
            <a:r>
              <a:rPr lang="en-US" sz="3700" dirty="0"/>
              <a:t>Jesus the Rabbi</a:t>
            </a:r>
          </a:p>
        </p:txBody>
      </p:sp>
    </p:spTree>
    <p:extLst>
      <p:ext uri="{BB962C8B-B14F-4D97-AF65-F5344CB8AC3E}">
        <p14:creationId xmlns:p14="http://schemas.microsoft.com/office/powerpoint/2010/main" val="3342830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4000" dirty="0"/>
              <a:t>“</a:t>
            </a:r>
            <a:r>
              <a:rPr lang="en-US" sz="4000" dirty="0" err="1"/>
              <a:t>Rav</a:t>
            </a:r>
            <a:r>
              <a:rPr lang="en-US" sz="4000" dirty="0"/>
              <a:t> said: I </a:t>
            </a:r>
            <a:r>
              <a:rPr lang="en-US" sz="4000" b="1" dirty="0">
                <a:highlight>
                  <a:srgbClr val="C00002"/>
                </a:highlight>
              </a:rPr>
              <a:t>found a hidden scroll in the house of Rabbi </a:t>
            </a:r>
            <a:r>
              <a:rPr lang="en-US" sz="4000" b="1" dirty="0" err="1">
                <a:highlight>
                  <a:srgbClr val="C00002"/>
                </a:highlight>
              </a:rPr>
              <a:t>Ḥiyya</a:t>
            </a:r>
            <a:r>
              <a:rPr lang="en-US" sz="4000" b="1" dirty="0">
                <a:solidFill>
                  <a:srgbClr val="CB5B0E"/>
                </a:solidFill>
              </a:rPr>
              <a:t> </a:t>
            </a:r>
            <a:r>
              <a:rPr lang="en-US" sz="4000" dirty="0"/>
              <a:t>in which matters of Oral Torah were briefly summarized, and in it was written:…”</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707886"/>
          </a:xfrm>
          <a:prstGeom prst="rect">
            <a:avLst/>
          </a:prstGeom>
          <a:noFill/>
        </p:spPr>
        <p:txBody>
          <a:bodyPr wrap="square" lIns="0" rtlCol="0">
            <a:spAutoFit/>
          </a:bodyPr>
          <a:lstStyle/>
          <a:p>
            <a:r>
              <a:rPr lang="en-US" sz="4000" i="1" dirty="0">
                <a:solidFill>
                  <a:srgbClr val="009EC0"/>
                </a:solidFill>
              </a:rPr>
              <a:t>Shabbat 6b:7</a:t>
            </a:r>
          </a:p>
        </p:txBody>
      </p:sp>
    </p:spTree>
    <p:extLst>
      <p:ext uri="{BB962C8B-B14F-4D97-AF65-F5344CB8AC3E}">
        <p14:creationId xmlns:p14="http://schemas.microsoft.com/office/powerpoint/2010/main" val="151849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4000" dirty="0"/>
              <a:t>“</a:t>
            </a:r>
            <a:r>
              <a:rPr lang="en-US" dirty="0"/>
              <a:t>A person should </a:t>
            </a:r>
            <a:r>
              <a:rPr lang="en-US" b="1" dirty="0">
                <a:highlight>
                  <a:srgbClr val="C00002"/>
                </a:highlight>
              </a:rPr>
              <a:t>always teach his student in a concise manner</a:t>
            </a:r>
            <a:r>
              <a:rPr lang="en-US" b="1" dirty="0"/>
              <a:t>, </a:t>
            </a:r>
            <a:r>
              <a:rPr lang="en-US" dirty="0"/>
              <a:t>just as the Torah is concise in its language.</a:t>
            </a:r>
            <a:r>
              <a:rPr lang="en-US" sz="4000" dirty="0"/>
              <a:t>”</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707886"/>
          </a:xfrm>
          <a:prstGeom prst="rect">
            <a:avLst/>
          </a:prstGeom>
          <a:noFill/>
        </p:spPr>
        <p:txBody>
          <a:bodyPr wrap="square" lIns="0" rtlCol="0">
            <a:spAutoFit/>
          </a:bodyPr>
          <a:lstStyle/>
          <a:p>
            <a:r>
              <a:rPr lang="en-US" sz="4000" i="1" dirty="0">
                <a:solidFill>
                  <a:srgbClr val="009EC0"/>
                </a:solidFill>
              </a:rPr>
              <a:t>Babylonian Talmud, </a:t>
            </a:r>
            <a:r>
              <a:rPr lang="en-US" sz="4000" i="1" dirty="0" err="1">
                <a:solidFill>
                  <a:srgbClr val="009EC0"/>
                </a:solidFill>
              </a:rPr>
              <a:t>Chullin</a:t>
            </a:r>
            <a:r>
              <a:rPr lang="en-US" sz="4000" i="1" dirty="0">
                <a:solidFill>
                  <a:srgbClr val="009EC0"/>
                </a:solidFill>
              </a:rPr>
              <a:t> 63b:10</a:t>
            </a:r>
          </a:p>
        </p:txBody>
      </p:sp>
    </p:spTree>
    <p:extLst>
      <p:ext uri="{BB962C8B-B14F-4D97-AF65-F5344CB8AC3E}">
        <p14:creationId xmlns:p14="http://schemas.microsoft.com/office/powerpoint/2010/main" val="2433306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dirty="0"/>
              <a:t>Length of Jesus’ Statements (verses)</a:t>
            </a:r>
          </a:p>
        </p:txBody>
      </p:sp>
      <p:graphicFrame>
        <p:nvGraphicFramePr>
          <p:cNvPr id="10" name="Content Placeholder 3"/>
          <p:cNvGraphicFramePr>
            <a:graphicFrameLocks noGrp="1"/>
          </p:cNvGraphicFramePr>
          <p:nvPr>
            <p:ph idx="1"/>
            <p:extLst>
              <p:ext uri="{D42A27DB-BD31-4B8C-83A1-F6EECF244321}">
                <p14:modId xmlns:p14="http://schemas.microsoft.com/office/powerpoint/2010/main" val="156048272"/>
              </p:ext>
            </p:extLst>
          </p:nvPr>
        </p:nvGraphicFramePr>
        <p:xfrm>
          <a:off x="0" y="921841"/>
          <a:ext cx="9144000" cy="59361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881611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0901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3600" dirty="0"/>
              <a:t>“</a:t>
            </a:r>
            <a:r>
              <a:rPr lang="en-US" sz="3600" b="1" dirty="0">
                <a:highlight>
                  <a:srgbClr val="C00002"/>
                </a:highlight>
              </a:rPr>
              <a:t>The Torah can be acquired only with mnemonic signs that aid the memory</a:t>
            </a:r>
            <a:r>
              <a:rPr lang="en-US" sz="3600" dirty="0"/>
              <a:t>, as it is stated: ‘Put it in their mouths.’ Do not read the phrase as: Put it [</a:t>
            </a:r>
            <a:r>
              <a:rPr lang="en-US" sz="3600" dirty="0" err="1"/>
              <a:t>simah</a:t>
            </a:r>
            <a:r>
              <a:rPr lang="en-US" sz="3600" dirty="0"/>
              <a:t>], but rather as: Its sign [</a:t>
            </a:r>
            <a:r>
              <a:rPr lang="en-US" sz="3600" dirty="0" err="1"/>
              <a:t>simanah</a:t>
            </a:r>
            <a:r>
              <a:rPr lang="en-US" sz="3600" dirty="0"/>
              <a:t>], thus indicating that </a:t>
            </a:r>
            <a:r>
              <a:rPr lang="en-US" sz="3600" b="1" dirty="0">
                <a:highlight>
                  <a:srgbClr val="C00002"/>
                </a:highlight>
              </a:rPr>
              <a:t>mnemonic signs aid in memorizing the material</a:t>
            </a:r>
            <a:r>
              <a:rPr lang="en-US" sz="3600" dirty="0"/>
              <a:t>.”</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err="1">
                <a:solidFill>
                  <a:srgbClr val="009EC0"/>
                </a:solidFill>
              </a:rPr>
              <a:t>Rav</a:t>
            </a:r>
            <a:r>
              <a:rPr lang="en-US" sz="4400" b="1" cap="all" dirty="0">
                <a:solidFill>
                  <a:srgbClr val="009EC0"/>
                </a:solidFill>
              </a:rPr>
              <a:t> </a:t>
            </a:r>
            <a:r>
              <a:rPr lang="en-US" sz="4400" b="1" cap="all" dirty="0" err="1">
                <a:solidFill>
                  <a:srgbClr val="009EC0"/>
                </a:solidFill>
              </a:rPr>
              <a:t>Ḥisda</a:t>
            </a:r>
            <a:br>
              <a:rPr lang="en-US" sz="4400" cap="all" dirty="0">
                <a:solidFill>
                  <a:srgbClr val="009EC0"/>
                </a:solidFill>
              </a:rPr>
            </a:br>
            <a:r>
              <a:rPr lang="en-US" sz="4000" i="1" dirty="0">
                <a:solidFill>
                  <a:srgbClr val="009EC0"/>
                </a:solidFill>
              </a:rPr>
              <a:t>Babylonian Talmud: </a:t>
            </a:r>
            <a:r>
              <a:rPr lang="en-US" sz="4000" i="1" dirty="0" err="1">
                <a:solidFill>
                  <a:srgbClr val="009EC0"/>
                </a:solidFill>
              </a:rPr>
              <a:t>Eruvin</a:t>
            </a:r>
            <a:r>
              <a:rPr lang="en-US" sz="4000" i="1" dirty="0">
                <a:solidFill>
                  <a:srgbClr val="009EC0"/>
                </a:solidFill>
              </a:rPr>
              <a:t> 54b</a:t>
            </a:r>
          </a:p>
        </p:txBody>
      </p:sp>
    </p:spTree>
    <p:extLst>
      <p:ext uri="{BB962C8B-B14F-4D97-AF65-F5344CB8AC3E}">
        <p14:creationId xmlns:p14="http://schemas.microsoft.com/office/powerpoint/2010/main" val="16912781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4000" dirty="0"/>
              <a:t>“</a:t>
            </a:r>
            <a:r>
              <a:rPr lang="en-US" sz="4000" dirty="0" err="1"/>
              <a:t>Rava</a:t>
            </a:r>
            <a:r>
              <a:rPr lang="en-US" sz="4000" dirty="0"/>
              <a:t> interpreted homiletically: He taught the people knowledge, meaning he taught it with the accentuation marks in the Torah, and </a:t>
            </a:r>
            <a:r>
              <a:rPr lang="en-US" sz="4000" b="1" dirty="0">
                <a:highlight>
                  <a:srgbClr val="C00002"/>
                </a:highlight>
              </a:rPr>
              <a:t>he explained each matter by means of something similar to it</a:t>
            </a:r>
            <a:r>
              <a:rPr lang="en-US" sz="4000" dirty="0"/>
              <a:t>.”</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a:solidFill>
                  <a:srgbClr val="009EC0"/>
                </a:solidFill>
              </a:rPr>
              <a:t>RAVA</a:t>
            </a:r>
            <a:br>
              <a:rPr lang="en-US" sz="4400" cap="all" dirty="0">
                <a:solidFill>
                  <a:srgbClr val="009EC0"/>
                </a:solidFill>
              </a:rPr>
            </a:br>
            <a:r>
              <a:rPr lang="en-US" sz="4000" i="1" dirty="0">
                <a:solidFill>
                  <a:srgbClr val="009EC0"/>
                </a:solidFill>
              </a:rPr>
              <a:t>Babylonian Talmud: </a:t>
            </a:r>
            <a:r>
              <a:rPr lang="en-US" sz="4000" i="1" dirty="0" err="1">
                <a:solidFill>
                  <a:srgbClr val="009EC0"/>
                </a:solidFill>
              </a:rPr>
              <a:t>Eruvin</a:t>
            </a:r>
            <a:r>
              <a:rPr lang="en-US" sz="4000" i="1" dirty="0">
                <a:solidFill>
                  <a:srgbClr val="009EC0"/>
                </a:solidFill>
              </a:rPr>
              <a:t> 21b</a:t>
            </a:r>
          </a:p>
        </p:txBody>
      </p:sp>
    </p:spTree>
    <p:extLst>
      <p:ext uri="{BB962C8B-B14F-4D97-AF65-F5344CB8AC3E}">
        <p14:creationId xmlns:p14="http://schemas.microsoft.com/office/powerpoint/2010/main" val="11139246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03D264F-ECD0-C04C-988A-FFBA96D92856}"/>
              </a:ext>
            </a:extLst>
          </p:cNvPr>
          <p:cNvGraphicFramePr>
            <a:graphicFrameLocks noGrp="1"/>
          </p:cNvGraphicFramePr>
          <p:nvPr>
            <p:extLst>
              <p:ext uri="{D42A27DB-BD31-4B8C-83A1-F6EECF244321}">
                <p14:modId xmlns:p14="http://schemas.microsoft.com/office/powerpoint/2010/main" val="3249882202"/>
              </p:ext>
            </p:extLst>
          </p:nvPr>
        </p:nvGraphicFramePr>
        <p:xfrm>
          <a:off x="381000" y="0"/>
          <a:ext cx="8763000" cy="640080"/>
        </p:xfrm>
        <a:graphic>
          <a:graphicData uri="http://schemas.openxmlformats.org/drawingml/2006/table">
            <a:tbl>
              <a:tblPr firstRow="1" bandRow="1">
                <a:tableStyleId>{2D5ABB26-0587-4C30-8999-92F81FD0307C}</a:tableStyleId>
              </a:tblPr>
              <a:tblGrid>
                <a:gridCol w="2514600">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Yoma</a:t>
                      </a:r>
                      <a:r>
                        <a:rPr lang="en-US" sz="3000" dirty="0">
                          <a:solidFill>
                            <a:srgbClr val="009EC0"/>
                          </a:solidFill>
                        </a:rPr>
                        <a:t> 29a:1</a:t>
                      </a:r>
                    </a:p>
                  </a:txBody>
                  <a:tcPr anchor="ctr">
                    <a:noFill/>
                  </a:tcPr>
                </a:tc>
                <a:tc>
                  <a:txBody>
                    <a:bodyPr/>
                    <a:lstStyle/>
                    <a:p>
                      <a:pPr marL="0" indent="0">
                        <a:buFont typeface="+mj-lt"/>
                        <a:buNone/>
                      </a:pPr>
                      <a:r>
                        <a:rPr lang="en-US" sz="1800" b="0" i="0" u="none" strike="noStrike" kern="1200" dirty="0">
                          <a:solidFill>
                            <a:schemeClr val="tx1"/>
                          </a:solidFill>
                          <a:effectLst/>
                          <a:highlight>
                            <a:srgbClr val="C00002"/>
                          </a:highlight>
                          <a:latin typeface="+mn-lt"/>
                          <a:ea typeface="+mn-ea"/>
                          <a:cs typeface="+mn-cs"/>
                        </a:rPr>
                        <a:t>your mnemonic is </a:t>
                      </a:r>
                      <a:r>
                        <a:rPr lang="en-US" sz="1800" b="0" i="0" u="none" strike="noStrike" kern="1200" dirty="0">
                          <a:solidFill>
                            <a:schemeClr val="tx1"/>
                          </a:solidFill>
                          <a:effectLst/>
                          <a:latin typeface="+mn-lt"/>
                          <a:ea typeface="+mn-ea"/>
                          <a:cs typeface="+mn-cs"/>
                        </a:rPr>
                        <a:t>the odor of meat. The smell of roasting meat is more appetizing than actually eating the meat.</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C61F3526-BB20-964E-80C8-5122748A0C48}"/>
              </a:ext>
            </a:extLst>
          </p:cNvPr>
          <p:cNvGraphicFramePr>
            <a:graphicFrameLocks noGrp="1"/>
          </p:cNvGraphicFramePr>
          <p:nvPr>
            <p:extLst>
              <p:ext uri="{D42A27DB-BD31-4B8C-83A1-F6EECF244321}">
                <p14:modId xmlns:p14="http://schemas.microsoft.com/office/powerpoint/2010/main" val="8565330"/>
              </p:ext>
            </p:extLst>
          </p:nvPr>
        </p:nvGraphicFramePr>
        <p:xfrm>
          <a:off x="380999" y="872921"/>
          <a:ext cx="8763001" cy="640080"/>
        </p:xfrm>
        <a:graphic>
          <a:graphicData uri="http://schemas.openxmlformats.org/drawingml/2006/table">
            <a:tbl>
              <a:tblPr firstRow="1" bandRow="1">
                <a:tableStyleId>{2D5ABB26-0587-4C30-8999-92F81FD0307C}</a:tableStyleId>
              </a:tblPr>
              <a:tblGrid>
                <a:gridCol w="2514601">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Ketubot</a:t>
                      </a:r>
                      <a:r>
                        <a:rPr lang="en-US" sz="3000" dirty="0">
                          <a:solidFill>
                            <a:srgbClr val="009EC0"/>
                          </a:solidFill>
                        </a:rPr>
                        <a:t> 6a</a:t>
                      </a:r>
                    </a:p>
                  </a:txBody>
                  <a:tcPr anchor="c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tx1"/>
                          </a:solidFill>
                          <a:effectLst/>
                          <a:latin typeface="+mn-lt"/>
                          <a:ea typeface="+mn-ea"/>
                          <a:cs typeface="+mn-cs"/>
                        </a:rPr>
                        <a:t>And</a:t>
                      </a:r>
                      <a:r>
                        <a:rPr lang="en-US" sz="1800" b="0" i="0" u="none" strike="noStrike" kern="1200" dirty="0">
                          <a:solidFill>
                            <a:schemeClr val="tx1"/>
                          </a:solidFill>
                          <a:effectLst/>
                          <a:highlight>
                            <a:srgbClr val="C00002"/>
                          </a:highlight>
                          <a:latin typeface="+mn-lt"/>
                          <a:ea typeface="+mn-ea"/>
                          <a:cs typeface="+mn-cs"/>
                        </a:rPr>
                        <a:t> your mnemonic is: </a:t>
                      </a:r>
                      <a:r>
                        <a:rPr lang="en-US" sz="1800" b="0" i="0" u="none" strike="noStrike" kern="1200" dirty="0">
                          <a:solidFill>
                            <a:schemeClr val="tx1"/>
                          </a:solidFill>
                          <a:effectLst/>
                          <a:latin typeface="+mn-lt"/>
                          <a:ea typeface="+mn-ea"/>
                          <a:cs typeface="+mn-cs"/>
                        </a:rPr>
                        <a:t>These are lenient with regard to themselves, and those are lenient with regard to themselves.</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76367B51-F80C-B641-B7CD-96CE11292F69}"/>
              </a:ext>
            </a:extLst>
          </p:cNvPr>
          <p:cNvGraphicFramePr>
            <a:graphicFrameLocks noGrp="1"/>
          </p:cNvGraphicFramePr>
          <p:nvPr>
            <p:extLst>
              <p:ext uri="{D42A27DB-BD31-4B8C-83A1-F6EECF244321}">
                <p14:modId xmlns:p14="http://schemas.microsoft.com/office/powerpoint/2010/main" val="1445382122"/>
              </p:ext>
            </p:extLst>
          </p:nvPr>
        </p:nvGraphicFramePr>
        <p:xfrm>
          <a:off x="380998" y="1758418"/>
          <a:ext cx="8763002" cy="640080"/>
        </p:xfrm>
        <a:graphic>
          <a:graphicData uri="http://schemas.openxmlformats.org/drawingml/2006/table">
            <a:tbl>
              <a:tblPr firstRow="1" bandRow="1">
                <a:tableStyleId>{2D5ABB26-0587-4C30-8999-92F81FD0307C}</a:tableStyleId>
              </a:tblPr>
              <a:tblGrid>
                <a:gridCol w="2514602">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Yevamot</a:t>
                      </a:r>
                      <a:r>
                        <a:rPr lang="en-US" sz="3000" dirty="0">
                          <a:solidFill>
                            <a:srgbClr val="009EC0"/>
                          </a:solidFill>
                        </a:rPr>
                        <a:t> 10a</a:t>
                      </a:r>
                    </a:p>
                  </a:txBody>
                  <a:tcPr anchor="ctr">
                    <a:noFill/>
                  </a:tcPr>
                </a:tc>
                <a:tc>
                  <a:txBody>
                    <a:bodyPr/>
                    <a:lstStyle/>
                    <a:p>
                      <a:pPr marL="0" indent="0">
                        <a:buFont typeface="+mj-lt"/>
                        <a:buNone/>
                      </a:pPr>
                      <a:r>
                        <a:rPr lang="en-US" sz="1800" b="0" i="0" u="none" strike="noStrike" kern="1200" dirty="0">
                          <a:solidFill>
                            <a:schemeClr val="tx1"/>
                          </a:solidFill>
                          <a:effectLst/>
                          <a:highlight>
                            <a:srgbClr val="C00002"/>
                          </a:highlight>
                          <a:latin typeface="+mn-lt"/>
                          <a:ea typeface="+mn-ea"/>
                          <a:cs typeface="+mn-cs"/>
                        </a:rPr>
                        <a:t>your mnemonic to remember </a:t>
                      </a:r>
                      <a:r>
                        <a:rPr lang="en-US" sz="1800" b="0" i="0" u="none" strike="noStrike" kern="1200" dirty="0">
                          <a:solidFill>
                            <a:schemeClr val="tx1"/>
                          </a:solidFill>
                          <a:effectLst/>
                          <a:latin typeface="+mn-lt"/>
                          <a:ea typeface="+mn-ea"/>
                          <a:cs typeface="+mn-cs"/>
                        </a:rPr>
                        <a:t>how this might occur is as follows: Died, was born, entered into levirate marriage</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13" name="Table 12">
            <a:extLst>
              <a:ext uri="{FF2B5EF4-FFF2-40B4-BE49-F238E27FC236}">
                <a16:creationId xmlns:a16="http://schemas.microsoft.com/office/drawing/2014/main" id="{700B81DF-4735-5547-9FF1-A873C702D2E1}"/>
              </a:ext>
            </a:extLst>
          </p:cNvPr>
          <p:cNvGraphicFramePr>
            <a:graphicFrameLocks noGrp="1"/>
          </p:cNvGraphicFramePr>
          <p:nvPr>
            <p:extLst>
              <p:ext uri="{D42A27DB-BD31-4B8C-83A1-F6EECF244321}">
                <p14:modId xmlns:p14="http://schemas.microsoft.com/office/powerpoint/2010/main" val="2623500966"/>
              </p:ext>
            </p:extLst>
          </p:nvPr>
        </p:nvGraphicFramePr>
        <p:xfrm>
          <a:off x="380997" y="2643915"/>
          <a:ext cx="8686803" cy="640080"/>
        </p:xfrm>
        <a:graphic>
          <a:graphicData uri="http://schemas.openxmlformats.org/drawingml/2006/table">
            <a:tbl>
              <a:tblPr firstRow="1" bandRow="1">
                <a:tableStyleId>{2D5ABB26-0587-4C30-8999-92F81FD0307C}</a:tableStyleId>
              </a:tblPr>
              <a:tblGrid>
                <a:gridCol w="2514603">
                  <a:extLst>
                    <a:ext uri="{9D8B030D-6E8A-4147-A177-3AD203B41FA5}">
                      <a16:colId xmlns:a16="http://schemas.microsoft.com/office/drawing/2014/main" val="2694226460"/>
                    </a:ext>
                  </a:extLst>
                </a:gridCol>
                <a:gridCol w="61722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Zevachim</a:t>
                      </a:r>
                      <a:r>
                        <a:rPr lang="en-US" sz="3000" dirty="0">
                          <a:solidFill>
                            <a:srgbClr val="009EC0"/>
                          </a:solidFill>
                        </a:rPr>
                        <a:t> 53b</a:t>
                      </a:r>
                    </a:p>
                  </a:txBody>
                  <a:tcPr anchor="ctr">
                    <a:noFill/>
                  </a:tcPr>
                </a:tc>
                <a:tc>
                  <a:txBody>
                    <a:bodyPr/>
                    <a:lstStyle/>
                    <a:p>
                      <a:pPr marL="0" indent="0">
                        <a:buFont typeface="+mj-lt"/>
                        <a:buNone/>
                      </a:pPr>
                      <a:r>
                        <a:rPr lang="en-US" sz="1800" b="0" i="0" u="none" strike="noStrike" kern="1200" dirty="0">
                          <a:solidFill>
                            <a:schemeClr val="tx1"/>
                          </a:solidFill>
                          <a:effectLst/>
                          <a:highlight>
                            <a:srgbClr val="C00002"/>
                          </a:highlight>
                          <a:latin typeface="+mn-lt"/>
                          <a:ea typeface="+mn-ea"/>
                          <a:cs typeface="+mn-cs"/>
                        </a:rPr>
                        <a:t>your mnemonic to remember </a:t>
                      </a:r>
                      <a:r>
                        <a:rPr lang="en-US" sz="1800" b="0" i="0" u="none" strike="noStrike" kern="1200" dirty="0">
                          <a:solidFill>
                            <a:schemeClr val="tx1"/>
                          </a:solidFill>
                          <a:effectLst/>
                          <a:latin typeface="+mn-lt"/>
                          <a:ea typeface="+mn-ea"/>
                          <a:cs typeface="+mn-cs"/>
                        </a:rPr>
                        <a:t>this change in opinion is: The men pulled the man.</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6" name="Table 5">
            <a:extLst>
              <a:ext uri="{FF2B5EF4-FFF2-40B4-BE49-F238E27FC236}">
                <a16:creationId xmlns:a16="http://schemas.microsoft.com/office/drawing/2014/main" id="{3CEF5F4A-6881-A049-A1B3-71A5552F4A42}"/>
              </a:ext>
            </a:extLst>
          </p:cNvPr>
          <p:cNvGraphicFramePr>
            <a:graphicFrameLocks noGrp="1"/>
          </p:cNvGraphicFramePr>
          <p:nvPr>
            <p:extLst>
              <p:ext uri="{D42A27DB-BD31-4B8C-83A1-F6EECF244321}">
                <p14:modId xmlns:p14="http://schemas.microsoft.com/office/powerpoint/2010/main" val="3600884223"/>
              </p:ext>
            </p:extLst>
          </p:nvPr>
        </p:nvGraphicFramePr>
        <p:xfrm>
          <a:off x="380997" y="3529412"/>
          <a:ext cx="8763003" cy="640080"/>
        </p:xfrm>
        <a:graphic>
          <a:graphicData uri="http://schemas.openxmlformats.org/drawingml/2006/table">
            <a:tbl>
              <a:tblPr firstRow="1" bandRow="1">
                <a:tableStyleId>{2D5ABB26-0587-4C30-8999-92F81FD0307C}</a:tableStyleId>
              </a:tblPr>
              <a:tblGrid>
                <a:gridCol w="2514603">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Yoma</a:t>
                      </a:r>
                      <a:r>
                        <a:rPr lang="en-US" sz="3000" dirty="0">
                          <a:solidFill>
                            <a:srgbClr val="009EC0"/>
                          </a:solidFill>
                        </a:rPr>
                        <a:t> 28b</a:t>
                      </a:r>
                    </a:p>
                  </a:txBody>
                  <a:tcPr anchor="c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tx1"/>
                          </a:solidFill>
                          <a:effectLst/>
                          <a:latin typeface="+mn-lt"/>
                          <a:ea typeface="+mn-ea"/>
                          <a:cs typeface="+mn-cs"/>
                        </a:rPr>
                        <a:t>And</a:t>
                      </a:r>
                      <a:r>
                        <a:rPr lang="en-US" sz="1800" b="0" i="0" u="none" strike="noStrike" kern="1200" dirty="0">
                          <a:solidFill>
                            <a:schemeClr val="tx1"/>
                          </a:solidFill>
                          <a:effectLst/>
                          <a:highlight>
                            <a:srgbClr val="C00002"/>
                          </a:highlight>
                          <a:latin typeface="+mn-lt"/>
                          <a:ea typeface="+mn-ea"/>
                          <a:cs typeface="+mn-cs"/>
                        </a:rPr>
                        <a:t> your mnemonic is </a:t>
                      </a:r>
                      <a:r>
                        <a:rPr lang="en-US" sz="1800" b="0" i="0" u="none" strike="noStrike" kern="1200" dirty="0">
                          <a:solidFill>
                            <a:schemeClr val="tx1"/>
                          </a:solidFill>
                          <a:effectLst/>
                          <a:latin typeface="+mn-lt"/>
                          <a:ea typeface="+mn-ea"/>
                          <a:cs typeface="+mn-cs"/>
                        </a:rPr>
                        <a:t>the cover of a jar of vinegar: As long as the jar is tightly closed, the odor of the vinegar does not spread</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7" name="Table 6">
            <a:extLst>
              <a:ext uri="{FF2B5EF4-FFF2-40B4-BE49-F238E27FC236}">
                <a16:creationId xmlns:a16="http://schemas.microsoft.com/office/drawing/2014/main" id="{B3E2CF7B-710C-1F43-B168-B5EB55E97521}"/>
              </a:ext>
            </a:extLst>
          </p:cNvPr>
          <p:cNvGraphicFramePr>
            <a:graphicFrameLocks noGrp="1"/>
          </p:cNvGraphicFramePr>
          <p:nvPr>
            <p:extLst>
              <p:ext uri="{D42A27DB-BD31-4B8C-83A1-F6EECF244321}">
                <p14:modId xmlns:p14="http://schemas.microsoft.com/office/powerpoint/2010/main" val="2292462686"/>
              </p:ext>
            </p:extLst>
          </p:nvPr>
        </p:nvGraphicFramePr>
        <p:xfrm>
          <a:off x="380996" y="4402333"/>
          <a:ext cx="8763004" cy="640080"/>
        </p:xfrm>
        <a:graphic>
          <a:graphicData uri="http://schemas.openxmlformats.org/drawingml/2006/table">
            <a:tbl>
              <a:tblPr firstRow="1" bandRow="1">
                <a:tableStyleId>{2D5ABB26-0587-4C30-8999-92F81FD0307C}</a:tableStyleId>
              </a:tblPr>
              <a:tblGrid>
                <a:gridCol w="2514604">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ctr"/>
                      <a:r>
                        <a:rPr lang="en-US" sz="3000" dirty="0" err="1">
                          <a:solidFill>
                            <a:srgbClr val="009EC0"/>
                          </a:solidFill>
                        </a:rPr>
                        <a:t>Menachot</a:t>
                      </a:r>
                      <a:r>
                        <a:rPr lang="en-US" sz="3000" dirty="0">
                          <a:solidFill>
                            <a:srgbClr val="009EC0"/>
                          </a:solidFill>
                        </a:rPr>
                        <a:t> 43a</a:t>
                      </a:r>
                    </a:p>
                  </a:txBody>
                  <a:tcPr anchor="ctr">
                    <a:noFill/>
                  </a:tcPr>
                </a:tc>
                <a:tc>
                  <a:txBody>
                    <a:bodyPr/>
                    <a:lstStyle/>
                    <a:p>
                      <a:pPr marL="0" indent="0">
                        <a:buFont typeface="+mj-lt"/>
                        <a:buNone/>
                      </a:pPr>
                      <a:r>
                        <a:rPr lang="en-US" sz="1800" b="0" i="0" u="none" strike="noStrike" kern="1200" dirty="0">
                          <a:solidFill>
                            <a:schemeClr val="tx1"/>
                          </a:solidFill>
                          <a:effectLst/>
                          <a:highlight>
                            <a:srgbClr val="C00002"/>
                          </a:highlight>
                          <a:latin typeface="+mn-lt"/>
                          <a:ea typeface="+mn-ea"/>
                          <a:cs typeface="+mn-cs"/>
                        </a:rPr>
                        <a:t>your mnemonic is: </a:t>
                      </a:r>
                      <a:r>
                        <a:rPr lang="en-US" sz="1800" b="0" i="0" u="none" strike="noStrike" kern="1200" dirty="0">
                          <a:solidFill>
                            <a:schemeClr val="tx1"/>
                          </a:solidFill>
                          <a:effectLst/>
                          <a:latin typeface="+mn-lt"/>
                          <a:ea typeface="+mn-ea"/>
                          <a:cs typeface="+mn-cs"/>
                        </a:rPr>
                        <a:t>Change reveals falsehood and change reveals truth</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DFA1E3E7-F205-784C-B4E2-C07FDA09EDA7}"/>
              </a:ext>
            </a:extLst>
          </p:cNvPr>
          <p:cNvGraphicFramePr>
            <a:graphicFrameLocks noGrp="1"/>
          </p:cNvGraphicFramePr>
          <p:nvPr>
            <p:extLst>
              <p:ext uri="{D42A27DB-BD31-4B8C-83A1-F6EECF244321}">
                <p14:modId xmlns:p14="http://schemas.microsoft.com/office/powerpoint/2010/main" val="3643725385"/>
              </p:ext>
            </p:extLst>
          </p:nvPr>
        </p:nvGraphicFramePr>
        <p:xfrm>
          <a:off x="380995" y="5287830"/>
          <a:ext cx="8763005" cy="640080"/>
        </p:xfrm>
        <a:graphic>
          <a:graphicData uri="http://schemas.openxmlformats.org/drawingml/2006/table">
            <a:tbl>
              <a:tblPr firstRow="1" bandRow="1">
                <a:tableStyleId>{2D5ABB26-0587-4C30-8999-92F81FD0307C}</a:tableStyleId>
              </a:tblPr>
              <a:tblGrid>
                <a:gridCol w="2514605">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a:solidFill>
                            <a:srgbClr val="009EC0"/>
                          </a:solidFill>
                        </a:rPr>
                        <a:t>Sukkah 55a</a:t>
                      </a:r>
                    </a:p>
                  </a:txBody>
                  <a:tcPr anchor="ctr">
                    <a:noFill/>
                  </a:tcPr>
                </a:tc>
                <a:tc>
                  <a:txBody>
                    <a:bodyPr/>
                    <a:lstStyle/>
                    <a:p>
                      <a:pPr marL="0" indent="0">
                        <a:buFont typeface="+mj-lt"/>
                        <a:buNone/>
                      </a:pPr>
                      <a:r>
                        <a:rPr lang="en-US" sz="1800" b="0" i="0" u="none" strike="noStrike" kern="1200" dirty="0" err="1">
                          <a:solidFill>
                            <a:schemeClr val="tx1"/>
                          </a:solidFill>
                          <a:effectLst/>
                          <a:latin typeface="+mn-lt"/>
                          <a:ea typeface="+mn-ea"/>
                          <a:cs typeface="+mn-cs"/>
                        </a:rPr>
                        <a:t>Rav</a:t>
                      </a:r>
                      <a:r>
                        <a:rPr lang="en-US" sz="1800" b="0" i="0" u="none" strike="noStrike" kern="1200" dirty="0">
                          <a:solidFill>
                            <a:schemeClr val="tx1"/>
                          </a:solidFill>
                          <a:effectLst/>
                          <a:latin typeface="+mn-lt"/>
                          <a:ea typeface="+mn-ea"/>
                          <a:cs typeface="+mn-cs"/>
                        </a:rPr>
                        <a:t> </a:t>
                      </a:r>
                      <a:r>
                        <a:rPr lang="en-US" sz="1800" b="0" i="0" u="none" strike="noStrike" kern="1200" dirty="0" err="1">
                          <a:solidFill>
                            <a:schemeClr val="tx1"/>
                          </a:solidFill>
                          <a:effectLst/>
                          <a:latin typeface="+mn-lt"/>
                          <a:ea typeface="+mn-ea"/>
                          <a:cs typeface="+mn-cs"/>
                        </a:rPr>
                        <a:t>Safra</a:t>
                      </a:r>
                      <a:r>
                        <a:rPr lang="en-US" sz="1800" b="0" i="0" u="none" strike="noStrike" kern="1200" dirty="0">
                          <a:solidFill>
                            <a:schemeClr val="tx1"/>
                          </a:solidFill>
                          <a:effectLst/>
                          <a:latin typeface="+mn-lt"/>
                          <a:ea typeface="+mn-ea"/>
                          <a:cs typeface="+mn-cs"/>
                        </a:rPr>
                        <a:t> established</a:t>
                      </a:r>
                      <a:r>
                        <a:rPr lang="en-US" sz="1800" b="0" i="0" u="none" strike="noStrike" kern="1200" dirty="0">
                          <a:solidFill>
                            <a:schemeClr val="tx1"/>
                          </a:solidFill>
                          <a:effectLst/>
                          <a:highlight>
                            <a:srgbClr val="C00002"/>
                          </a:highlight>
                          <a:latin typeface="+mn-lt"/>
                          <a:ea typeface="+mn-ea"/>
                          <a:cs typeface="+mn-cs"/>
                        </a:rPr>
                        <a:t> a mnemonic </a:t>
                      </a:r>
                      <a:r>
                        <a:rPr lang="en-US" sz="1800" b="0" i="0" u="none" strike="noStrike" kern="1200" dirty="0">
                          <a:solidFill>
                            <a:schemeClr val="tx1"/>
                          </a:solidFill>
                          <a:effectLst/>
                          <a:latin typeface="+mn-lt"/>
                          <a:ea typeface="+mn-ea"/>
                          <a:cs typeface="+mn-cs"/>
                        </a:rPr>
                        <a:t>for the sequence of the psalms recited during the intermediate days of the Festival</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0EFD7CA0-F12B-9343-8A32-73C27B2A0535}"/>
              </a:ext>
            </a:extLst>
          </p:cNvPr>
          <p:cNvGraphicFramePr>
            <a:graphicFrameLocks noGrp="1"/>
          </p:cNvGraphicFramePr>
          <p:nvPr>
            <p:extLst>
              <p:ext uri="{D42A27DB-BD31-4B8C-83A1-F6EECF244321}">
                <p14:modId xmlns:p14="http://schemas.microsoft.com/office/powerpoint/2010/main" val="1478398138"/>
              </p:ext>
            </p:extLst>
          </p:nvPr>
        </p:nvGraphicFramePr>
        <p:xfrm>
          <a:off x="380994" y="6173327"/>
          <a:ext cx="8763006" cy="640080"/>
        </p:xfrm>
        <a:graphic>
          <a:graphicData uri="http://schemas.openxmlformats.org/drawingml/2006/table">
            <a:tbl>
              <a:tblPr firstRow="1" bandRow="1">
                <a:tableStyleId>{2D5ABB26-0587-4C30-8999-92F81FD0307C}</a:tableStyleId>
              </a:tblPr>
              <a:tblGrid>
                <a:gridCol w="2514606">
                  <a:extLst>
                    <a:ext uri="{9D8B030D-6E8A-4147-A177-3AD203B41FA5}">
                      <a16:colId xmlns:a16="http://schemas.microsoft.com/office/drawing/2014/main" val="2694226460"/>
                    </a:ext>
                  </a:extLst>
                </a:gridCol>
                <a:gridCol w="6248400">
                  <a:extLst>
                    <a:ext uri="{9D8B030D-6E8A-4147-A177-3AD203B41FA5}">
                      <a16:colId xmlns:a16="http://schemas.microsoft.com/office/drawing/2014/main" val="2725964387"/>
                    </a:ext>
                  </a:extLst>
                </a:gridCol>
              </a:tblGrid>
              <a:tr h="370840">
                <a:tc>
                  <a:txBody>
                    <a:bodyPr/>
                    <a:lstStyle/>
                    <a:p>
                      <a:pPr algn="r"/>
                      <a:r>
                        <a:rPr lang="en-US" sz="3000" dirty="0" err="1">
                          <a:solidFill>
                            <a:srgbClr val="009EC0"/>
                          </a:solidFill>
                        </a:rPr>
                        <a:t>Arakhin</a:t>
                      </a:r>
                      <a:r>
                        <a:rPr lang="en-US" sz="3000" dirty="0">
                          <a:solidFill>
                            <a:srgbClr val="009EC0"/>
                          </a:solidFill>
                        </a:rPr>
                        <a:t> 11a</a:t>
                      </a:r>
                    </a:p>
                  </a:txBody>
                  <a:tcPr anchor="ctr">
                    <a:noFill/>
                  </a:tcPr>
                </a:tc>
                <a:tc>
                  <a:txBody>
                    <a:bodyPr/>
                    <a:lstStyle/>
                    <a:p>
                      <a:pPr marL="0" indent="0">
                        <a:buFont typeface="+mj-lt"/>
                        <a:buNone/>
                      </a:pPr>
                      <a:r>
                        <a:rPr lang="en-US" sz="1800" b="0" i="0" u="none" strike="noStrike" kern="1200" dirty="0">
                          <a:solidFill>
                            <a:schemeClr val="tx1"/>
                          </a:solidFill>
                          <a:effectLst/>
                          <a:highlight>
                            <a:srgbClr val="C00002"/>
                          </a:highlight>
                          <a:latin typeface="+mn-lt"/>
                          <a:ea typeface="+mn-ea"/>
                          <a:cs typeface="+mn-cs"/>
                        </a:rPr>
                        <a:t>your mnemonic to remember </a:t>
                      </a:r>
                      <a:r>
                        <a:rPr lang="en-US" sz="1800" b="0" i="0" u="none" strike="noStrike" kern="1200" dirty="0">
                          <a:solidFill>
                            <a:schemeClr val="tx1"/>
                          </a:solidFill>
                          <a:effectLst/>
                          <a:latin typeface="+mn-lt"/>
                          <a:ea typeface="+mn-ea"/>
                          <a:cs typeface="+mn-cs"/>
                        </a:rPr>
                        <a:t>which of these two statements was said by Shmuel and which was taught in a </a:t>
                      </a:r>
                      <a:r>
                        <a:rPr lang="en-US" sz="1800" b="0" i="1" u="none" strike="noStrike" kern="1200" dirty="0" err="1">
                          <a:solidFill>
                            <a:schemeClr val="tx1"/>
                          </a:solidFill>
                          <a:effectLst/>
                          <a:latin typeface="+mn-lt"/>
                          <a:ea typeface="+mn-ea"/>
                          <a:cs typeface="+mn-cs"/>
                        </a:rPr>
                        <a:t>baraita</a:t>
                      </a:r>
                      <a:r>
                        <a:rPr lang="en-US" sz="1800" b="0" i="0" u="none" strike="noStrike" kern="1200" dirty="0">
                          <a:solidFill>
                            <a:schemeClr val="tx1"/>
                          </a:solidFill>
                          <a:effectLst/>
                          <a:latin typeface="+mn-lt"/>
                          <a:ea typeface="+mn-ea"/>
                          <a:cs typeface="+mn-cs"/>
                        </a:rPr>
                        <a:t> </a:t>
                      </a:r>
                      <a:endParaRPr lang="en-US" sz="3000" dirty="0">
                        <a:solidFill>
                          <a:srgbClr val="FFFFFF"/>
                        </a:solidFill>
                      </a:endParaRPr>
                    </a:p>
                  </a:txBody>
                  <a:tcP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4037574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Interpreting parables</a:t>
            </a:r>
          </a:p>
        </p:txBody>
      </p:sp>
      <p:grpSp>
        <p:nvGrpSpPr>
          <p:cNvPr id="12" name="Group 11">
            <a:extLst>
              <a:ext uri="{FF2B5EF4-FFF2-40B4-BE49-F238E27FC236}">
                <a16:creationId xmlns:a16="http://schemas.microsoft.com/office/drawing/2014/main" id="{9C7293A5-9F6A-4A42-B28F-77E682AEFD25}"/>
              </a:ext>
            </a:extLst>
          </p:cNvPr>
          <p:cNvGrpSpPr/>
          <p:nvPr/>
        </p:nvGrpSpPr>
        <p:grpSpPr>
          <a:xfrm>
            <a:off x="533400" y="2895600"/>
            <a:ext cx="8001000" cy="685800"/>
            <a:chOff x="533400" y="2895600"/>
            <a:chExt cx="8001000" cy="685800"/>
          </a:xfrm>
        </p:grpSpPr>
        <p:sp>
          <p:nvSpPr>
            <p:cNvPr id="7" name="Oval 6">
              <a:extLst>
                <a:ext uri="{FF2B5EF4-FFF2-40B4-BE49-F238E27FC236}">
                  <a16:creationId xmlns:a16="http://schemas.microsoft.com/office/drawing/2014/main" id="{536B79E8-7DCE-0445-821B-D0B03DF78CAA}"/>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2</a:t>
              </a:r>
            </a:p>
          </p:txBody>
        </p:sp>
        <p:sp>
          <p:nvSpPr>
            <p:cNvPr id="4" name="Rectangle 3">
              <a:extLst>
                <a:ext uri="{FF2B5EF4-FFF2-40B4-BE49-F238E27FC236}">
                  <a16:creationId xmlns:a16="http://schemas.microsoft.com/office/drawing/2014/main" id="{8330B7FE-A318-9845-8F59-02267667CECB}"/>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Identify the </a:t>
              </a:r>
              <a:r>
                <a:rPr lang="en-US" sz="2400" b="1" dirty="0">
                  <a:solidFill>
                    <a:schemeClr val="tx1"/>
                  </a:solidFill>
                  <a:highlight>
                    <a:srgbClr val="C00002"/>
                  </a:highlight>
                </a:rPr>
                <a:t>unexpected turn</a:t>
              </a:r>
            </a:p>
          </p:txBody>
        </p:sp>
      </p:grpSp>
      <p:grpSp>
        <p:nvGrpSpPr>
          <p:cNvPr id="9" name="Group 8">
            <a:extLst>
              <a:ext uri="{FF2B5EF4-FFF2-40B4-BE49-F238E27FC236}">
                <a16:creationId xmlns:a16="http://schemas.microsoft.com/office/drawing/2014/main" id="{55676BE1-B42E-AD44-9DD5-FF20BEB47F36}"/>
              </a:ext>
            </a:extLst>
          </p:cNvPr>
          <p:cNvGrpSpPr/>
          <p:nvPr/>
        </p:nvGrpSpPr>
        <p:grpSpPr>
          <a:xfrm>
            <a:off x="533400" y="1833265"/>
            <a:ext cx="8001000" cy="685800"/>
            <a:chOff x="533400" y="1833265"/>
            <a:chExt cx="8001000" cy="685800"/>
          </a:xfrm>
        </p:grpSpPr>
        <p:sp>
          <p:nvSpPr>
            <p:cNvPr id="2" name="Oval 1">
              <a:extLst>
                <a:ext uri="{FF2B5EF4-FFF2-40B4-BE49-F238E27FC236}">
                  <a16:creationId xmlns:a16="http://schemas.microsoft.com/office/drawing/2014/main" id="{876D5A54-0C8D-804B-88A0-6609A2C1405C}"/>
                </a:ext>
              </a:extLst>
            </p:cNvPr>
            <p:cNvSpPr/>
            <p:nvPr/>
          </p:nvSpPr>
          <p:spPr>
            <a:xfrm>
              <a:off x="533400" y="1833265"/>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1</a:t>
              </a:r>
            </a:p>
          </p:txBody>
        </p:sp>
        <p:sp>
          <p:nvSpPr>
            <p:cNvPr id="10" name="Rectangle 9">
              <a:extLst>
                <a:ext uri="{FF2B5EF4-FFF2-40B4-BE49-F238E27FC236}">
                  <a16:creationId xmlns:a16="http://schemas.microsoft.com/office/drawing/2014/main" id="{312C2DC5-5653-DC4B-98A2-76A0B8F08883}"/>
                </a:ext>
              </a:extLst>
            </p:cNvPr>
            <p:cNvSpPr/>
            <p:nvPr/>
          </p:nvSpPr>
          <p:spPr>
            <a:xfrm>
              <a:off x="1447800" y="1833265"/>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Look for the </a:t>
              </a:r>
              <a:r>
                <a:rPr lang="en-US" sz="2400" b="1" dirty="0">
                  <a:solidFill>
                    <a:schemeClr val="tx1"/>
                  </a:solidFill>
                  <a:highlight>
                    <a:srgbClr val="C00002"/>
                  </a:highlight>
                </a:rPr>
                <a:t>points of reference</a:t>
              </a:r>
            </a:p>
          </p:txBody>
        </p:sp>
      </p:grpSp>
      <p:cxnSp>
        <p:nvCxnSpPr>
          <p:cNvPr id="8" name="Straight Connector 7">
            <a:extLst>
              <a:ext uri="{FF2B5EF4-FFF2-40B4-BE49-F238E27FC236}">
                <a16:creationId xmlns:a16="http://schemas.microsoft.com/office/drawing/2014/main" id="{B1CE1C68-C736-2F42-AD3D-29FCB9A69CAD}"/>
              </a:ext>
            </a:extLst>
          </p:cNvPr>
          <p:cNvCxnSpPr>
            <a:cxnSpLocks/>
          </p:cNvCxnSpPr>
          <p:nvPr/>
        </p:nvCxnSpPr>
        <p:spPr>
          <a:xfrm>
            <a:off x="304800" y="1066800"/>
            <a:ext cx="8382000" cy="0"/>
          </a:xfrm>
          <a:prstGeom prst="line">
            <a:avLst/>
          </a:prstGeom>
          <a:ln w="76200">
            <a:solidFill>
              <a:srgbClr val="009EC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40721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5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25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4BAB0-CBB5-9142-9F1B-86FEAA1BBDD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5B94808-97F0-EF49-A71B-68E2EFDEA1A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35369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Chiasm in JFK’s Inaugural Address</a:t>
            </a:r>
          </a:p>
        </p:txBody>
      </p:sp>
      <p:sp>
        <p:nvSpPr>
          <p:cNvPr id="5" name="TextBox 4"/>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given on January 20, 1961</a:t>
            </a:r>
          </a:p>
        </p:txBody>
      </p:sp>
      <p:graphicFrame>
        <p:nvGraphicFramePr>
          <p:cNvPr id="7" name="Table 6">
            <a:extLst>
              <a:ext uri="{FF2B5EF4-FFF2-40B4-BE49-F238E27FC236}">
                <a16:creationId xmlns:a16="http://schemas.microsoft.com/office/drawing/2014/main" id="{29163215-DB8E-6F4E-B8B5-6CD49B0A45DA}"/>
              </a:ext>
            </a:extLst>
          </p:cNvPr>
          <p:cNvGraphicFramePr>
            <a:graphicFrameLocks noGrp="1"/>
          </p:cNvGraphicFramePr>
          <p:nvPr>
            <p:extLst>
              <p:ext uri="{D42A27DB-BD31-4B8C-83A1-F6EECF244321}">
                <p14:modId xmlns:p14="http://schemas.microsoft.com/office/powerpoint/2010/main" val="2500493893"/>
              </p:ext>
            </p:extLst>
          </p:nvPr>
        </p:nvGraphicFramePr>
        <p:xfrm>
          <a:off x="391886" y="1526818"/>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“ask not what </a:t>
                      </a:r>
                      <a:r>
                        <a:rPr lang="en-US" sz="2000" b="1" u="sng" dirty="0">
                          <a:solidFill>
                            <a:schemeClr val="tx1"/>
                          </a:solidFill>
                        </a:rPr>
                        <a:t>your country</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09134791-8FF5-BB4A-A367-2DE8E813574E}"/>
              </a:ext>
            </a:extLst>
          </p:cNvPr>
          <p:cNvGraphicFramePr>
            <a:graphicFrameLocks noGrp="1"/>
          </p:cNvGraphicFramePr>
          <p:nvPr>
            <p:extLst>
              <p:ext uri="{D42A27DB-BD31-4B8C-83A1-F6EECF244321}">
                <p14:modId xmlns:p14="http://schemas.microsoft.com/office/powerpoint/2010/main" val="528504974"/>
              </p:ext>
            </p:extLst>
          </p:nvPr>
        </p:nvGraphicFramePr>
        <p:xfrm>
          <a:off x="925286" y="239973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t>
                      </a:r>
                      <a:r>
                        <a:rPr lang="en-US" sz="2000" b="1" u="sng" dirty="0">
                          <a:solidFill>
                            <a:schemeClr val="tx1"/>
                          </a:solidFill>
                        </a:rPr>
                        <a:t>can do</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E1936E16-DC5E-0A4B-8F0F-FEC85F14FB0A}"/>
              </a:ext>
            </a:extLst>
          </p:cNvPr>
          <p:cNvGraphicFramePr>
            <a:graphicFrameLocks noGrp="1"/>
          </p:cNvGraphicFramePr>
          <p:nvPr>
            <p:extLst>
              <p:ext uri="{D42A27DB-BD31-4B8C-83A1-F6EECF244321}">
                <p14:modId xmlns:p14="http://schemas.microsoft.com/office/powerpoint/2010/main" val="781647005"/>
              </p:ext>
            </p:extLst>
          </p:nvPr>
        </p:nvGraphicFramePr>
        <p:xfrm>
          <a:off x="1458686" y="3285236"/>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“for </a:t>
                      </a:r>
                      <a:r>
                        <a:rPr lang="en-US" sz="2000" b="1" u="sng" dirty="0">
                          <a:solidFill>
                            <a:schemeClr val="tx1"/>
                          </a:solidFill>
                        </a:rPr>
                        <a:t>you</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0" name="Table 9">
            <a:extLst>
              <a:ext uri="{FF2B5EF4-FFF2-40B4-BE49-F238E27FC236}">
                <a16:creationId xmlns:a16="http://schemas.microsoft.com/office/drawing/2014/main" id="{1A54FAEA-7EAC-FB48-86E6-BBBF5D9235AE}"/>
              </a:ext>
            </a:extLst>
          </p:cNvPr>
          <p:cNvGraphicFramePr>
            <a:graphicFrameLocks noGrp="1"/>
          </p:cNvGraphicFramePr>
          <p:nvPr>
            <p:extLst>
              <p:ext uri="{D42A27DB-BD31-4B8C-83A1-F6EECF244321}">
                <p14:modId xmlns:p14="http://schemas.microsoft.com/office/powerpoint/2010/main" val="2090598996"/>
              </p:ext>
            </p:extLst>
          </p:nvPr>
        </p:nvGraphicFramePr>
        <p:xfrm>
          <a:off x="1458689" y="4159847"/>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“ask what </a:t>
                      </a:r>
                      <a:r>
                        <a:rPr lang="en-US" sz="2000" b="1" u="sng" dirty="0">
                          <a:solidFill>
                            <a:schemeClr val="tx1"/>
                          </a:solidFill>
                        </a:rPr>
                        <a:t>you</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5CE90728-A7D0-3846-89AB-18AAD435BBE2}"/>
              </a:ext>
            </a:extLst>
          </p:cNvPr>
          <p:cNvGraphicFramePr>
            <a:graphicFrameLocks noGrp="1"/>
          </p:cNvGraphicFramePr>
          <p:nvPr>
            <p:extLst>
              <p:ext uri="{D42A27DB-BD31-4B8C-83A1-F6EECF244321}">
                <p14:modId xmlns:p14="http://schemas.microsoft.com/office/powerpoint/2010/main" val="3295973830"/>
              </p:ext>
            </p:extLst>
          </p:nvPr>
        </p:nvGraphicFramePr>
        <p:xfrm>
          <a:off x="925287" y="499447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t>
                      </a:r>
                      <a:r>
                        <a:rPr lang="en-US" sz="2000" b="1" u="sng" dirty="0">
                          <a:solidFill>
                            <a:schemeClr val="tx1"/>
                          </a:solidFill>
                        </a:rPr>
                        <a:t>can do</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397C3254-BAD5-FD44-8999-BC0B667E2583}"/>
              </a:ext>
            </a:extLst>
          </p:cNvPr>
          <p:cNvGraphicFramePr>
            <a:graphicFrameLocks noGrp="1"/>
          </p:cNvGraphicFramePr>
          <p:nvPr>
            <p:extLst>
              <p:ext uri="{D42A27DB-BD31-4B8C-83A1-F6EECF244321}">
                <p14:modId xmlns:p14="http://schemas.microsoft.com/office/powerpoint/2010/main" val="3461267588"/>
              </p:ext>
            </p:extLst>
          </p:nvPr>
        </p:nvGraphicFramePr>
        <p:xfrm>
          <a:off x="381000" y="5867400"/>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t>
                      </a:r>
                      <a:r>
                        <a:rPr lang="en-US" sz="2000" b="1" dirty="0">
                          <a:solidFill>
                            <a:schemeClr val="tx1"/>
                          </a:solidFill>
                        </a:rPr>
                        <a:t>for your country</a:t>
                      </a:r>
                      <a:r>
                        <a:rPr lang="en-US" sz="2000" dirty="0">
                          <a:solidFill>
                            <a:schemeClr val="tx1"/>
                          </a:solidFill>
                        </a:rPr>
                        <a:t>.”</a:t>
                      </a:r>
                    </a:p>
                  </a:txBody>
                  <a:tcPr anchor="ct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1199336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Key Takeaways (review)</a:t>
            </a:r>
          </a:p>
        </p:txBody>
      </p:sp>
      <p:cxnSp>
        <p:nvCxnSpPr>
          <p:cNvPr id="8" name="Straight Connector 7">
            <a:extLst>
              <a:ext uri="{FF2B5EF4-FFF2-40B4-BE49-F238E27FC236}">
                <a16:creationId xmlns:a16="http://schemas.microsoft.com/office/drawing/2014/main" id="{B1CE1C68-C736-2F42-AD3D-29FCB9A69CAD}"/>
              </a:ext>
            </a:extLst>
          </p:cNvPr>
          <p:cNvCxnSpPr>
            <a:cxnSpLocks/>
          </p:cNvCxnSpPr>
          <p:nvPr/>
        </p:nvCxnSpPr>
        <p:spPr>
          <a:xfrm>
            <a:off x="304800" y="1066800"/>
            <a:ext cx="8534400" cy="0"/>
          </a:xfrm>
          <a:prstGeom prst="line">
            <a:avLst/>
          </a:prstGeom>
          <a:ln w="76200">
            <a:solidFill>
              <a:srgbClr val="009EC0"/>
            </a:solidFill>
          </a:ln>
        </p:spPr>
        <p:style>
          <a:lnRef idx="1">
            <a:schemeClr val="dk1"/>
          </a:lnRef>
          <a:fillRef idx="0">
            <a:schemeClr val="dk1"/>
          </a:fillRef>
          <a:effectRef idx="0">
            <a:schemeClr val="dk1"/>
          </a:effectRef>
          <a:fontRef idx="minor">
            <a:schemeClr val="tx1"/>
          </a:fontRef>
        </p:style>
      </p:cxnSp>
      <p:grpSp>
        <p:nvGrpSpPr>
          <p:cNvPr id="20" name="Group 19">
            <a:extLst>
              <a:ext uri="{FF2B5EF4-FFF2-40B4-BE49-F238E27FC236}">
                <a16:creationId xmlns:a16="http://schemas.microsoft.com/office/drawing/2014/main" id="{B100491B-5E94-7844-8A89-03E52214B0F2}"/>
              </a:ext>
            </a:extLst>
          </p:cNvPr>
          <p:cNvGrpSpPr/>
          <p:nvPr/>
        </p:nvGrpSpPr>
        <p:grpSpPr>
          <a:xfrm>
            <a:off x="533400" y="2895600"/>
            <a:ext cx="8001000" cy="685800"/>
            <a:chOff x="533400" y="2895600"/>
            <a:chExt cx="8001000" cy="685800"/>
          </a:xfrm>
        </p:grpSpPr>
        <p:sp>
          <p:nvSpPr>
            <p:cNvPr id="21" name="Oval 20">
              <a:extLst>
                <a:ext uri="{FF2B5EF4-FFF2-40B4-BE49-F238E27FC236}">
                  <a16:creationId xmlns:a16="http://schemas.microsoft.com/office/drawing/2014/main" id="{2D793611-2002-2941-A1A3-9144CD2357AF}"/>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2</a:t>
              </a:r>
            </a:p>
          </p:txBody>
        </p:sp>
        <p:sp>
          <p:nvSpPr>
            <p:cNvPr id="22" name="Rectangle 21">
              <a:extLst>
                <a:ext uri="{FF2B5EF4-FFF2-40B4-BE49-F238E27FC236}">
                  <a16:creationId xmlns:a16="http://schemas.microsoft.com/office/drawing/2014/main" id="{4CEEE6E8-900F-7442-88A0-C55E4ED2151E}"/>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New Testament documents are </a:t>
              </a:r>
              <a:r>
                <a:rPr lang="en-US" sz="2400" dirty="0">
                  <a:solidFill>
                    <a:schemeClr val="tx1"/>
                  </a:solidFill>
                  <a:highlight>
                    <a:srgbClr val="C00002"/>
                  </a:highlight>
                </a:rPr>
                <a:t> </a:t>
              </a:r>
              <a:r>
                <a:rPr lang="en-US" sz="2400" b="1" dirty="0">
                  <a:solidFill>
                    <a:schemeClr val="tx1"/>
                  </a:solidFill>
                  <a:highlight>
                    <a:srgbClr val="C00002"/>
                  </a:highlight>
                </a:rPr>
                <a:t>Apostolic</a:t>
              </a:r>
              <a:endParaRPr lang="en-US" sz="2400" dirty="0">
                <a:solidFill>
                  <a:schemeClr val="tx1"/>
                </a:solidFill>
              </a:endParaRPr>
            </a:p>
          </p:txBody>
        </p:sp>
      </p:grpSp>
      <p:grpSp>
        <p:nvGrpSpPr>
          <p:cNvPr id="23" name="Group 22">
            <a:extLst>
              <a:ext uri="{FF2B5EF4-FFF2-40B4-BE49-F238E27FC236}">
                <a16:creationId xmlns:a16="http://schemas.microsoft.com/office/drawing/2014/main" id="{1156D6FF-8EAC-C64C-BABB-BFFBADB3F192}"/>
              </a:ext>
            </a:extLst>
          </p:cNvPr>
          <p:cNvGrpSpPr/>
          <p:nvPr/>
        </p:nvGrpSpPr>
        <p:grpSpPr>
          <a:xfrm>
            <a:off x="533400" y="1833265"/>
            <a:ext cx="8001000" cy="685800"/>
            <a:chOff x="533400" y="1833265"/>
            <a:chExt cx="8001000" cy="685800"/>
          </a:xfrm>
        </p:grpSpPr>
        <p:sp>
          <p:nvSpPr>
            <p:cNvPr id="24" name="Oval 23">
              <a:extLst>
                <a:ext uri="{FF2B5EF4-FFF2-40B4-BE49-F238E27FC236}">
                  <a16:creationId xmlns:a16="http://schemas.microsoft.com/office/drawing/2014/main" id="{DC2DA44D-2304-E94C-A639-94628468A4D6}"/>
                </a:ext>
              </a:extLst>
            </p:cNvPr>
            <p:cNvSpPr/>
            <p:nvPr/>
          </p:nvSpPr>
          <p:spPr>
            <a:xfrm>
              <a:off x="533400" y="1833265"/>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1</a:t>
              </a:r>
            </a:p>
          </p:txBody>
        </p:sp>
        <p:sp>
          <p:nvSpPr>
            <p:cNvPr id="25" name="Rectangle 24">
              <a:extLst>
                <a:ext uri="{FF2B5EF4-FFF2-40B4-BE49-F238E27FC236}">
                  <a16:creationId xmlns:a16="http://schemas.microsoft.com/office/drawing/2014/main" id="{E47BC561-7239-1249-9695-F8CA0F33404D}"/>
                </a:ext>
              </a:extLst>
            </p:cNvPr>
            <p:cNvSpPr/>
            <p:nvPr/>
          </p:nvSpPr>
          <p:spPr>
            <a:xfrm>
              <a:off x="1447800" y="1833265"/>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New Testament documents are </a:t>
              </a:r>
              <a:r>
                <a:rPr lang="en-US" sz="2400" dirty="0">
                  <a:solidFill>
                    <a:schemeClr val="tx1"/>
                  </a:solidFill>
                  <a:highlight>
                    <a:srgbClr val="C00002"/>
                  </a:highlight>
                </a:rPr>
                <a:t> </a:t>
              </a:r>
              <a:r>
                <a:rPr lang="en-US" sz="2400" b="1" dirty="0">
                  <a:solidFill>
                    <a:schemeClr val="tx1"/>
                  </a:solidFill>
                  <a:highlight>
                    <a:srgbClr val="C00002"/>
                  </a:highlight>
                </a:rPr>
                <a:t>the earliest </a:t>
              </a:r>
              <a:r>
                <a:rPr lang="en-US" sz="2400" b="1" dirty="0">
                  <a:solidFill>
                    <a:schemeClr val="tx1"/>
                  </a:solidFill>
                </a:rPr>
                <a:t> </a:t>
              </a:r>
              <a:r>
                <a:rPr lang="en-US" sz="2400" dirty="0">
                  <a:solidFill>
                    <a:schemeClr val="tx1"/>
                  </a:solidFill>
                </a:rPr>
                <a:t>Christian writings we have</a:t>
              </a:r>
            </a:p>
          </p:txBody>
        </p:sp>
      </p:grpSp>
      <p:grpSp>
        <p:nvGrpSpPr>
          <p:cNvPr id="26" name="Group 25">
            <a:extLst>
              <a:ext uri="{FF2B5EF4-FFF2-40B4-BE49-F238E27FC236}">
                <a16:creationId xmlns:a16="http://schemas.microsoft.com/office/drawing/2014/main" id="{82BAC807-49F5-6C42-9A21-3EFF2F7E7984}"/>
              </a:ext>
            </a:extLst>
          </p:cNvPr>
          <p:cNvGrpSpPr/>
          <p:nvPr/>
        </p:nvGrpSpPr>
        <p:grpSpPr>
          <a:xfrm>
            <a:off x="533400" y="3957935"/>
            <a:ext cx="8001000" cy="685800"/>
            <a:chOff x="533400" y="2895600"/>
            <a:chExt cx="8001000" cy="685800"/>
          </a:xfrm>
        </p:grpSpPr>
        <p:sp>
          <p:nvSpPr>
            <p:cNvPr id="27" name="Oval 26">
              <a:extLst>
                <a:ext uri="{FF2B5EF4-FFF2-40B4-BE49-F238E27FC236}">
                  <a16:creationId xmlns:a16="http://schemas.microsoft.com/office/drawing/2014/main" id="{36C7B09C-EC0C-9649-AAD3-623AA1D84237}"/>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3</a:t>
              </a:r>
            </a:p>
          </p:txBody>
        </p:sp>
        <p:sp>
          <p:nvSpPr>
            <p:cNvPr id="28" name="Rectangle 27">
              <a:extLst>
                <a:ext uri="{FF2B5EF4-FFF2-40B4-BE49-F238E27FC236}">
                  <a16:creationId xmlns:a16="http://schemas.microsoft.com/office/drawing/2014/main" id="{6865C23F-BB43-594E-BFE8-0CE81B887646}"/>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New Testament documents were </a:t>
              </a:r>
              <a:r>
                <a:rPr lang="en-US" sz="2400" dirty="0">
                  <a:solidFill>
                    <a:schemeClr val="tx1"/>
                  </a:solidFill>
                  <a:highlight>
                    <a:srgbClr val="C00002"/>
                  </a:highlight>
                </a:rPr>
                <a:t> </a:t>
              </a:r>
              <a:r>
                <a:rPr lang="en-US" sz="2400" b="1" i="1" dirty="0">
                  <a:solidFill>
                    <a:schemeClr val="tx1"/>
                  </a:solidFill>
                  <a:highlight>
                    <a:srgbClr val="C00002"/>
                  </a:highlight>
                </a:rPr>
                <a:t>not</a:t>
              </a:r>
              <a:r>
                <a:rPr lang="en-US" sz="2400" b="1" dirty="0">
                  <a:solidFill>
                    <a:schemeClr val="tx1"/>
                  </a:solidFill>
                  <a:highlight>
                    <a:srgbClr val="C00002"/>
                  </a:highlight>
                </a:rPr>
                <a:t> chosen at a council </a:t>
              </a:r>
              <a:r>
                <a:rPr lang="en-US" sz="2400" b="1" dirty="0">
                  <a:solidFill>
                    <a:schemeClr val="tx1"/>
                  </a:solidFill>
                </a:rPr>
                <a:t> </a:t>
              </a:r>
              <a:r>
                <a:rPr lang="en-US" sz="2400" dirty="0">
                  <a:solidFill>
                    <a:schemeClr val="tx1"/>
                  </a:solidFill>
                </a:rPr>
                <a:t>(i.e. </a:t>
              </a:r>
              <a:r>
                <a:rPr lang="en-US" sz="2400" dirty="0" err="1">
                  <a:solidFill>
                    <a:schemeClr val="tx1"/>
                  </a:solidFill>
                </a:rPr>
                <a:t>Nicea</a:t>
              </a:r>
              <a:r>
                <a:rPr lang="en-US" sz="2400" dirty="0">
                  <a:solidFill>
                    <a:schemeClr val="tx1"/>
                  </a:solidFill>
                </a:rPr>
                <a:t>)</a:t>
              </a:r>
            </a:p>
          </p:txBody>
        </p:sp>
      </p:grpSp>
      <p:grpSp>
        <p:nvGrpSpPr>
          <p:cNvPr id="29" name="Group 28">
            <a:extLst>
              <a:ext uri="{FF2B5EF4-FFF2-40B4-BE49-F238E27FC236}">
                <a16:creationId xmlns:a16="http://schemas.microsoft.com/office/drawing/2014/main" id="{7CE2B72D-36BA-944E-95CB-921A47E4FEBE}"/>
              </a:ext>
            </a:extLst>
          </p:cNvPr>
          <p:cNvGrpSpPr/>
          <p:nvPr/>
        </p:nvGrpSpPr>
        <p:grpSpPr>
          <a:xfrm>
            <a:off x="533400" y="5020270"/>
            <a:ext cx="8001000" cy="685800"/>
            <a:chOff x="533400" y="2895600"/>
            <a:chExt cx="8001000" cy="685800"/>
          </a:xfrm>
        </p:grpSpPr>
        <p:sp>
          <p:nvSpPr>
            <p:cNvPr id="30" name="Oval 29">
              <a:extLst>
                <a:ext uri="{FF2B5EF4-FFF2-40B4-BE49-F238E27FC236}">
                  <a16:creationId xmlns:a16="http://schemas.microsoft.com/office/drawing/2014/main" id="{BED4D22F-AFF5-DA45-823F-644D4A40EC4B}"/>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4</a:t>
              </a:r>
            </a:p>
          </p:txBody>
        </p:sp>
        <p:sp>
          <p:nvSpPr>
            <p:cNvPr id="31" name="Rectangle 30">
              <a:extLst>
                <a:ext uri="{FF2B5EF4-FFF2-40B4-BE49-F238E27FC236}">
                  <a16:creationId xmlns:a16="http://schemas.microsoft.com/office/drawing/2014/main" id="{6101C9B6-347E-A543-ADD1-8E8CB009F623}"/>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New Testament documents are </a:t>
              </a:r>
              <a:r>
                <a:rPr lang="en-US" sz="2400" dirty="0">
                  <a:solidFill>
                    <a:schemeClr val="tx1"/>
                  </a:solidFill>
                  <a:highlight>
                    <a:srgbClr val="C00002"/>
                  </a:highlight>
                </a:rPr>
                <a:t> </a:t>
              </a:r>
              <a:r>
                <a:rPr lang="en-US" sz="2400" b="1" dirty="0">
                  <a:solidFill>
                    <a:schemeClr val="tx1"/>
                  </a:solidFill>
                  <a:highlight>
                    <a:srgbClr val="C00002"/>
                  </a:highlight>
                </a:rPr>
                <a:t>self-authenticating</a:t>
              </a:r>
            </a:p>
          </p:txBody>
        </p:sp>
      </p:grpSp>
    </p:spTree>
    <p:extLst>
      <p:ext uri="{BB962C8B-B14F-4D97-AF65-F5344CB8AC3E}">
        <p14:creationId xmlns:p14="http://schemas.microsoft.com/office/powerpoint/2010/main" val="3435344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5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25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5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25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2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Matthew 6:24</a:t>
            </a:r>
          </a:p>
        </p:txBody>
      </p:sp>
      <p:sp>
        <p:nvSpPr>
          <p:cNvPr id="5" name="TextBox 4"/>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You cannot serve two masters</a:t>
            </a:r>
          </a:p>
        </p:txBody>
      </p:sp>
      <p:graphicFrame>
        <p:nvGraphicFramePr>
          <p:cNvPr id="7" name="Table 6">
            <a:extLst>
              <a:ext uri="{FF2B5EF4-FFF2-40B4-BE49-F238E27FC236}">
                <a16:creationId xmlns:a16="http://schemas.microsoft.com/office/drawing/2014/main" id="{29163215-DB8E-6F4E-B8B5-6CD49B0A45DA}"/>
              </a:ext>
            </a:extLst>
          </p:cNvPr>
          <p:cNvGraphicFramePr>
            <a:graphicFrameLocks noGrp="1"/>
          </p:cNvGraphicFramePr>
          <p:nvPr/>
        </p:nvGraphicFramePr>
        <p:xfrm>
          <a:off x="391886" y="1526818"/>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Two masters: </a:t>
                      </a:r>
                      <a:r>
                        <a:rPr lang="en-US" sz="2000" dirty="0">
                          <a:solidFill>
                            <a:schemeClr val="bg1">
                              <a:lumMod val="50000"/>
                              <a:lumOff val="50000"/>
                            </a:schemeClr>
                          </a:solidFill>
                        </a:rPr>
                        <a:t>“No one can serve </a:t>
                      </a:r>
                      <a:r>
                        <a:rPr lang="en-US" sz="2000" b="1" u="sng" dirty="0">
                          <a:solidFill>
                            <a:schemeClr val="bg1">
                              <a:lumMod val="50000"/>
                              <a:lumOff val="50000"/>
                            </a:schemeClr>
                          </a:solidFill>
                        </a:rPr>
                        <a:t>two masters</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09134791-8FF5-BB4A-A367-2DE8E813574E}"/>
              </a:ext>
            </a:extLst>
          </p:cNvPr>
          <p:cNvGraphicFramePr>
            <a:graphicFrameLocks noGrp="1"/>
          </p:cNvGraphicFramePr>
          <p:nvPr/>
        </p:nvGraphicFramePr>
        <p:xfrm>
          <a:off x="925286" y="239973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Hate / despising: </a:t>
                      </a:r>
                      <a:r>
                        <a:rPr lang="en-US" sz="2000" dirty="0">
                          <a:solidFill>
                            <a:schemeClr val="bg1">
                              <a:lumMod val="50000"/>
                              <a:lumOff val="50000"/>
                            </a:schemeClr>
                          </a:solidFill>
                        </a:rPr>
                        <a:t>“for either he will </a:t>
                      </a:r>
                      <a:r>
                        <a:rPr lang="en-US" sz="2000" b="1" u="sng" dirty="0">
                          <a:solidFill>
                            <a:schemeClr val="bg1">
                              <a:lumMod val="50000"/>
                              <a:lumOff val="50000"/>
                            </a:schemeClr>
                          </a:solidFill>
                        </a:rPr>
                        <a:t>hate</a:t>
                      </a:r>
                      <a:r>
                        <a:rPr lang="en-US" sz="2000" dirty="0">
                          <a:solidFill>
                            <a:schemeClr val="bg1">
                              <a:lumMod val="50000"/>
                              <a:lumOff val="50000"/>
                            </a:schemeClr>
                          </a:solidFill>
                        </a:rPr>
                        <a:t> the one”</a:t>
                      </a:r>
                    </a:p>
                  </a:txBody>
                  <a:tcPr anchor="ct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E1936E16-DC5E-0A4B-8F0F-FEC85F14FB0A}"/>
              </a:ext>
            </a:extLst>
          </p:cNvPr>
          <p:cNvGraphicFramePr>
            <a:graphicFrameLocks noGrp="1"/>
          </p:cNvGraphicFramePr>
          <p:nvPr/>
        </p:nvGraphicFramePr>
        <p:xfrm>
          <a:off x="1458686" y="3285236"/>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Love / devotion: </a:t>
                      </a:r>
                      <a:r>
                        <a:rPr lang="en-US" sz="2000" dirty="0">
                          <a:solidFill>
                            <a:schemeClr val="bg1">
                              <a:lumMod val="50000"/>
                              <a:lumOff val="50000"/>
                            </a:schemeClr>
                          </a:solidFill>
                        </a:rPr>
                        <a:t>“and </a:t>
                      </a:r>
                      <a:r>
                        <a:rPr lang="en-US" sz="2000" b="1" u="sng" dirty="0">
                          <a:solidFill>
                            <a:schemeClr val="bg1">
                              <a:lumMod val="50000"/>
                              <a:lumOff val="50000"/>
                            </a:schemeClr>
                          </a:solidFill>
                        </a:rPr>
                        <a:t>love</a:t>
                      </a:r>
                      <a:r>
                        <a:rPr lang="en-US" sz="2000" dirty="0">
                          <a:solidFill>
                            <a:schemeClr val="bg1">
                              <a:lumMod val="50000"/>
                              <a:lumOff val="50000"/>
                            </a:schemeClr>
                          </a:solidFill>
                        </a:rPr>
                        <a:t> the other”</a:t>
                      </a:r>
                    </a:p>
                  </a:txBody>
                  <a:tcPr anchor="ctr"/>
                </a:tc>
                <a:extLst>
                  <a:ext uri="{0D108BD9-81ED-4DB2-BD59-A6C34878D82A}">
                    <a16:rowId xmlns:a16="http://schemas.microsoft.com/office/drawing/2014/main" val="126959746"/>
                  </a:ext>
                </a:extLst>
              </a:tr>
            </a:tbl>
          </a:graphicData>
        </a:graphic>
      </p:graphicFrame>
      <p:graphicFrame>
        <p:nvGraphicFramePr>
          <p:cNvPr id="10" name="Table 9">
            <a:extLst>
              <a:ext uri="{FF2B5EF4-FFF2-40B4-BE49-F238E27FC236}">
                <a16:creationId xmlns:a16="http://schemas.microsoft.com/office/drawing/2014/main" id="{1A54FAEA-7EAC-FB48-86E6-BBBF5D9235AE}"/>
              </a:ext>
            </a:extLst>
          </p:cNvPr>
          <p:cNvGraphicFramePr>
            <a:graphicFrameLocks noGrp="1"/>
          </p:cNvGraphicFramePr>
          <p:nvPr/>
        </p:nvGraphicFramePr>
        <p:xfrm>
          <a:off x="1458689" y="4159847"/>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Love / devotion: </a:t>
                      </a:r>
                      <a:r>
                        <a:rPr lang="en-US" sz="2000" dirty="0">
                          <a:solidFill>
                            <a:schemeClr val="bg1">
                              <a:lumMod val="50000"/>
                              <a:lumOff val="50000"/>
                            </a:schemeClr>
                          </a:solidFill>
                        </a:rPr>
                        <a:t>“or he will be </a:t>
                      </a:r>
                      <a:r>
                        <a:rPr lang="en-US" sz="2000" b="1" u="sng" dirty="0">
                          <a:solidFill>
                            <a:schemeClr val="bg1">
                              <a:lumMod val="50000"/>
                              <a:lumOff val="50000"/>
                            </a:schemeClr>
                          </a:solidFill>
                        </a:rPr>
                        <a:t>devoted</a:t>
                      </a:r>
                      <a:r>
                        <a:rPr lang="en-US" sz="2000" dirty="0">
                          <a:solidFill>
                            <a:schemeClr val="bg1">
                              <a:lumMod val="50000"/>
                              <a:lumOff val="50000"/>
                            </a:schemeClr>
                          </a:solidFill>
                        </a:rPr>
                        <a:t> to the one”</a:t>
                      </a:r>
                    </a:p>
                  </a:txBody>
                  <a:tcPr anchor="ct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5CE90728-A7D0-3846-89AB-18AAD435BBE2}"/>
              </a:ext>
            </a:extLst>
          </p:cNvPr>
          <p:cNvGraphicFramePr>
            <a:graphicFrameLocks noGrp="1"/>
          </p:cNvGraphicFramePr>
          <p:nvPr/>
        </p:nvGraphicFramePr>
        <p:xfrm>
          <a:off x="925287" y="499447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Hate / despising: </a:t>
                      </a:r>
                      <a:r>
                        <a:rPr lang="en-US" sz="2000" dirty="0">
                          <a:solidFill>
                            <a:schemeClr val="bg1">
                              <a:lumMod val="50000"/>
                              <a:lumOff val="50000"/>
                            </a:schemeClr>
                          </a:solidFill>
                        </a:rPr>
                        <a:t>“and </a:t>
                      </a:r>
                      <a:r>
                        <a:rPr lang="en-US" sz="2000" b="1" u="sng" dirty="0">
                          <a:solidFill>
                            <a:schemeClr val="bg1">
                              <a:lumMod val="50000"/>
                              <a:lumOff val="50000"/>
                            </a:schemeClr>
                          </a:solidFill>
                        </a:rPr>
                        <a:t>despise</a:t>
                      </a:r>
                      <a:r>
                        <a:rPr lang="en-US" sz="2000" dirty="0">
                          <a:solidFill>
                            <a:schemeClr val="bg1">
                              <a:lumMod val="50000"/>
                              <a:lumOff val="50000"/>
                            </a:schemeClr>
                          </a:solidFill>
                        </a:rPr>
                        <a:t> the other”</a:t>
                      </a:r>
                    </a:p>
                  </a:txBody>
                  <a:tcPr anchor="ct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397C3254-BAD5-FD44-8999-BC0B667E2583}"/>
              </a:ext>
            </a:extLst>
          </p:cNvPr>
          <p:cNvGraphicFramePr>
            <a:graphicFrameLocks noGrp="1"/>
          </p:cNvGraphicFramePr>
          <p:nvPr/>
        </p:nvGraphicFramePr>
        <p:xfrm>
          <a:off x="381000" y="5867400"/>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Two masters: </a:t>
                      </a:r>
                      <a:r>
                        <a:rPr lang="en-US" sz="2000" dirty="0">
                          <a:solidFill>
                            <a:schemeClr val="bg1">
                              <a:lumMod val="50000"/>
                              <a:lumOff val="50000"/>
                            </a:schemeClr>
                          </a:solidFill>
                        </a:rPr>
                        <a:t>“You cannot </a:t>
                      </a:r>
                      <a:r>
                        <a:rPr lang="en-US" sz="2000" b="1" u="sng" dirty="0">
                          <a:solidFill>
                            <a:schemeClr val="bg1">
                              <a:lumMod val="50000"/>
                              <a:lumOff val="50000"/>
                            </a:schemeClr>
                          </a:solidFill>
                        </a:rPr>
                        <a:t>serve God and money</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427156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Matthew 5:29-30</a:t>
            </a:r>
          </a:p>
        </p:txBody>
      </p:sp>
      <p:sp>
        <p:nvSpPr>
          <p:cNvPr id="5" name="TextBox 4"/>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Discarding a cause of sin</a:t>
            </a:r>
          </a:p>
        </p:txBody>
      </p:sp>
      <p:graphicFrame>
        <p:nvGraphicFramePr>
          <p:cNvPr id="7" name="Table 6">
            <a:extLst>
              <a:ext uri="{FF2B5EF4-FFF2-40B4-BE49-F238E27FC236}">
                <a16:creationId xmlns:a16="http://schemas.microsoft.com/office/drawing/2014/main" id="{29163215-DB8E-6F4E-B8B5-6CD49B0A45DA}"/>
              </a:ext>
            </a:extLst>
          </p:cNvPr>
          <p:cNvGraphicFramePr>
            <a:graphicFrameLocks noGrp="1"/>
          </p:cNvGraphicFramePr>
          <p:nvPr>
            <p:extLst>
              <p:ext uri="{D42A27DB-BD31-4B8C-83A1-F6EECF244321}">
                <p14:modId xmlns:p14="http://schemas.microsoft.com/office/powerpoint/2010/main" val="481267895"/>
              </p:ext>
            </p:extLst>
          </p:nvPr>
        </p:nvGraphicFramePr>
        <p:xfrm>
          <a:off x="391886" y="1352978"/>
          <a:ext cx="7777655" cy="57912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Cause of sin: </a:t>
                      </a:r>
                      <a:r>
                        <a:rPr lang="en-US" sz="1600" dirty="0">
                          <a:solidFill>
                            <a:schemeClr val="bg1">
                              <a:lumMod val="50000"/>
                              <a:lumOff val="50000"/>
                            </a:schemeClr>
                          </a:solidFill>
                        </a:rPr>
                        <a:t>“If your right eye </a:t>
                      </a:r>
                      <a:r>
                        <a:rPr lang="en-US" sz="1600" b="1" u="sng" dirty="0">
                          <a:solidFill>
                            <a:schemeClr val="bg1">
                              <a:lumMod val="50000"/>
                              <a:lumOff val="50000"/>
                            </a:schemeClr>
                          </a:solidFill>
                        </a:rPr>
                        <a:t>causes you to sin</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09134791-8FF5-BB4A-A367-2DE8E813574E}"/>
              </a:ext>
            </a:extLst>
          </p:cNvPr>
          <p:cNvGraphicFramePr>
            <a:graphicFrameLocks noGrp="1"/>
          </p:cNvGraphicFramePr>
          <p:nvPr>
            <p:extLst>
              <p:ext uri="{D42A27DB-BD31-4B8C-83A1-F6EECF244321}">
                <p14:modId xmlns:p14="http://schemas.microsoft.com/office/powerpoint/2010/main" val="3833108"/>
              </p:ext>
            </p:extLst>
          </p:nvPr>
        </p:nvGraphicFramePr>
        <p:xfrm>
          <a:off x="925287" y="2063158"/>
          <a:ext cx="7244254" cy="57912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B</a:t>
                      </a:r>
                    </a:p>
                  </a:txBody>
                  <a:tcPr anchor="ct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Discarding cause of sin: </a:t>
                      </a:r>
                      <a:r>
                        <a:rPr lang="en-US" sz="1600" dirty="0">
                          <a:solidFill>
                            <a:schemeClr val="bg1">
                              <a:lumMod val="50000"/>
                              <a:lumOff val="50000"/>
                            </a:schemeClr>
                          </a:solidFill>
                        </a:rPr>
                        <a:t>“tear it out and </a:t>
                      </a:r>
                      <a:r>
                        <a:rPr lang="en-US" sz="1600" b="1" u="sng" dirty="0">
                          <a:solidFill>
                            <a:schemeClr val="bg1">
                              <a:lumMod val="50000"/>
                              <a:lumOff val="50000"/>
                            </a:schemeClr>
                          </a:solidFill>
                        </a:rPr>
                        <a:t>throw it away</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E1936E16-DC5E-0A4B-8F0F-FEC85F14FB0A}"/>
              </a:ext>
            </a:extLst>
          </p:cNvPr>
          <p:cNvGraphicFramePr>
            <a:graphicFrameLocks noGrp="1"/>
          </p:cNvGraphicFramePr>
          <p:nvPr>
            <p:extLst>
              <p:ext uri="{D42A27DB-BD31-4B8C-83A1-F6EECF244321}">
                <p14:modId xmlns:p14="http://schemas.microsoft.com/office/powerpoint/2010/main" val="753761327"/>
              </p:ext>
            </p:extLst>
          </p:nvPr>
        </p:nvGraphicFramePr>
        <p:xfrm>
          <a:off x="1447802" y="2773338"/>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C</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Better to lose a part: </a:t>
                      </a:r>
                      <a:r>
                        <a:rPr lang="en-US" sz="1600" dirty="0">
                          <a:solidFill>
                            <a:schemeClr val="bg1">
                              <a:lumMod val="50000"/>
                              <a:lumOff val="50000"/>
                            </a:schemeClr>
                          </a:solidFill>
                        </a:rPr>
                        <a:t>“better to </a:t>
                      </a:r>
                      <a:r>
                        <a:rPr lang="en-US" sz="1600" b="1" u="sng" dirty="0">
                          <a:solidFill>
                            <a:schemeClr val="bg1">
                              <a:lumMod val="50000"/>
                              <a:lumOff val="50000"/>
                            </a:schemeClr>
                          </a:solidFill>
                        </a:rPr>
                        <a:t>lose a member</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3" name="Table 12">
            <a:extLst>
              <a:ext uri="{FF2B5EF4-FFF2-40B4-BE49-F238E27FC236}">
                <a16:creationId xmlns:a16="http://schemas.microsoft.com/office/drawing/2014/main" id="{1C8F78CA-E4A5-D049-97EB-9B10CF118F6C}"/>
              </a:ext>
            </a:extLst>
          </p:cNvPr>
          <p:cNvGraphicFramePr>
            <a:graphicFrameLocks noGrp="1"/>
          </p:cNvGraphicFramePr>
          <p:nvPr>
            <p:extLst>
              <p:ext uri="{D42A27DB-BD31-4B8C-83A1-F6EECF244321}">
                <p14:modId xmlns:p14="http://schemas.microsoft.com/office/powerpoint/2010/main" val="2240197023"/>
              </p:ext>
            </p:extLst>
          </p:nvPr>
        </p:nvGraphicFramePr>
        <p:xfrm>
          <a:off x="1981200" y="3488269"/>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D</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Whole body thrown in hell: </a:t>
                      </a:r>
                      <a:r>
                        <a:rPr lang="en-US" sz="1600" dirty="0">
                          <a:solidFill>
                            <a:schemeClr val="bg1">
                              <a:lumMod val="50000"/>
                              <a:lumOff val="50000"/>
                            </a:schemeClr>
                          </a:solidFill>
                        </a:rPr>
                        <a:t>“than to be </a:t>
                      </a:r>
                      <a:r>
                        <a:rPr lang="en-US" sz="1600" b="1" u="sng" dirty="0">
                          <a:solidFill>
                            <a:schemeClr val="bg1">
                              <a:lumMod val="50000"/>
                              <a:lumOff val="50000"/>
                            </a:schemeClr>
                          </a:solidFill>
                        </a:rPr>
                        <a:t>thrown into hell</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8" name="Table 17">
            <a:extLst>
              <a:ext uri="{FF2B5EF4-FFF2-40B4-BE49-F238E27FC236}">
                <a16:creationId xmlns:a16="http://schemas.microsoft.com/office/drawing/2014/main" id="{A25C6BC7-8197-A745-9F3D-6A2922CF9A90}"/>
              </a:ext>
            </a:extLst>
          </p:cNvPr>
          <p:cNvGraphicFramePr>
            <a:graphicFrameLocks noGrp="1"/>
          </p:cNvGraphicFramePr>
          <p:nvPr>
            <p:extLst>
              <p:ext uri="{D42A27DB-BD31-4B8C-83A1-F6EECF244321}">
                <p14:modId xmlns:p14="http://schemas.microsoft.com/office/powerpoint/2010/main" val="1374546259"/>
              </p:ext>
            </p:extLst>
          </p:nvPr>
        </p:nvGraphicFramePr>
        <p:xfrm>
          <a:off x="239486" y="4067389"/>
          <a:ext cx="7777655" cy="57912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A</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Cause of sin: </a:t>
                      </a:r>
                      <a:r>
                        <a:rPr lang="en-US" sz="1600" dirty="0">
                          <a:solidFill>
                            <a:schemeClr val="bg1">
                              <a:lumMod val="50000"/>
                              <a:lumOff val="50000"/>
                            </a:schemeClr>
                          </a:solidFill>
                        </a:rPr>
                        <a:t>“If your right hand </a:t>
                      </a:r>
                      <a:r>
                        <a:rPr lang="en-US" sz="1600" b="1" u="sng" dirty="0">
                          <a:solidFill>
                            <a:schemeClr val="bg1">
                              <a:lumMod val="50000"/>
                              <a:lumOff val="50000"/>
                            </a:schemeClr>
                          </a:solidFill>
                        </a:rPr>
                        <a:t>causes you to sin</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9" name="Table 18">
            <a:extLst>
              <a:ext uri="{FF2B5EF4-FFF2-40B4-BE49-F238E27FC236}">
                <a16:creationId xmlns:a16="http://schemas.microsoft.com/office/drawing/2014/main" id="{254C8EB2-87FD-3F45-936B-950C372406FB}"/>
              </a:ext>
            </a:extLst>
          </p:cNvPr>
          <p:cNvGraphicFramePr>
            <a:graphicFrameLocks noGrp="1"/>
          </p:cNvGraphicFramePr>
          <p:nvPr>
            <p:extLst>
              <p:ext uri="{D42A27DB-BD31-4B8C-83A1-F6EECF244321}">
                <p14:modId xmlns:p14="http://schemas.microsoft.com/office/powerpoint/2010/main" val="33193621"/>
              </p:ext>
            </p:extLst>
          </p:nvPr>
        </p:nvGraphicFramePr>
        <p:xfrm>
          <a:off x="772887" y="4777569"/>
          <a:ext cx="7244254" cy="57912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B</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Discarding cause of sin: </a:t>
                      </a:r>
                      <a:r>
                        <a:rPr lang="en-US" sz="1600" dirty="0">
                          <a:solidFill>
                            <a:schemeClr val="bg1">
                              <a:lumMod val="50000"/>
                              <a:lumOff val="50000"/>
                            </a:schemeClr>
                          </a:solidFill>
                        </a:rPr>
                        <a:t>“cut it off and </a:t>
                      </a:r>
                      <a:r>
                        <a:rPr lang="en-US" sz="1600" b="1" u="sng" dirty="0">
                          <a:solidFill>
                            <a:schemeClr val="bg1">
                              <a:lumMod val="50000"/>
                              <a:lumOff val="50000"/>
                            </a:schemeClr>
                          </a:solidFill>
                        </a:rPr>
                        <a:t>throw it away</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20" name="Table 19">
            <a:extLst>
              <a:ext uri="{FF2B5EF4-FFF2-40B4-BE49-F238E27FC236}">
                <a16:creationId xmlns:a16="http://schemas.microsoft.com/office/drawing/2014/main" id="{DBF2DC69-70E1-244C-A2CA-EF78545DD219}"/>
              </a:ext>
            </a:extLst>
          </p:cNvPr>
          <p:cNvGraphicFramePr>
            <a:graphicFrameLocks noGrp="1"/>
          </p:cNvGraphicFramePr>
          <p:nvPr>
            <p:extLst>
              <p:ext uri="{D42A27DB-BD31-4B8C-83A1-F6EECF244321}">
                <p14:modId xmlns:p14="http://schemas.microsoft.com/office/powerpoint/2010/main" val="4012168852"/>
              </p:ext>
            </p:extLst>
          </p:nvPr>
        </p:nvGraphicFramePr>
        <p:xfrm>
          <a:off x="1295402" y="5487749"/>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C</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Better to lose a part: </a:t>
                      </a:r>
                      <a:r>
                        <a:rPr lang="en-US" sz="1600" dirty="0">
                          <a:solidFill>
                            <a:schemeClr val="bg1">
                              <a:lumMod val="50000"/>
                              <a:lumOff val="50000"/>
                            </a:schemeClr>
                          </a:solidFill>
                        </a:rPr>
                        <a:t>“better to </a:t>
                      </a:r>
                      <a:r>
                        <a:rPr lang="en-US" sz="1600" b="1" u="sng" dirty="0">
                          <a:solidFill>
                            <a:schemeClr val="bg1">
                              <a:lumMod val="50000"/>
                              <a:lumOff val="50000"/>
                            </a:schemeClr>
                          </a:solidFill>
                        </a:rPr>
                        <a:t>lose a member</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21" name="Table 20">
            <a:extLst>
              <a:ext uri="{FF2B5EF4-FFF2-40B4-BE49-F238E27FC236}">
                <a16:creationId xmlns:a16="http://schemas.microsoft.com/office/drawing/2014/main" id="{8A530204-6532-6149-A2FB-30A2F6AFF6E4}"/>
              </a:ext>
            </a:extLst>
          </p:cNvPr>
          <p:cNvGraphicFramePr>
            <a:graphicFrameLocks noGrp="1"/>
          </p:cNvGraphicFramePr>
          <p:nvPr>
            <p:extLst>
              <p:ext uri="{D42A27DB-BD31-4B8C-83A1-F6EECF244321}">
                <p14:modId xmlns:p14="http://schemas.microsoft.com/office/powerpoint/2010/main" val="3650545210"/>
              </p:ext>
            </p:extLst>
          </p:nvPr>
        </p:nvGraphicFramePr>
        <p:xfrm>
          <a:off x="1828800" y="6202680"/>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D</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Whole body thrown in hell: </a:t>
                      </a:r>
                      <a:r>
                        <a:rPr lang="en-US" sz="1600" dirty="0">
                          <a:solidFill>
                            <a:schemeClr val="bg1">
                              <a:lumMod val="50000"/>
                              <a:lumOff val="50000"/>
                            </a:schemeClr>
                          </a:solidFill>
                        </a:rPr>
                        <a:t>“than to be </a:t>
                      </a:r>
                      <a:r>
                        <a:rPr lang="en-US" sz="1600" b="1" u="sng" dirty="0">
                          <a:solidFill>
                            <a:schemeClr val="bg1">
                              <a:lumMod val="50000"/>
                              <a:lumOff val="50000"/>
                            </a:schemeClr>
                          </a:solidFill>
                        </a:rPr>
                        <a:t>thrown into hell</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13756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Matthew 7:24</a:t>
            </a:r>
          </a:p>
        </p:txBody>
      </p:sp>
      <p:sp>
        <p:nvSpPr>
          <p:cNvPr id="5" name="TextBox 4"/>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House on a rock</a:t>
            </a:r>
          </a:p>
        </p:txBody>
      </p:sp>
      <p:graphicFrame>
        <p:nvGraphicFramePr>
          <p:cNvPr id="7" name="Table 6">
            <a:extLst>
              <a:ext uri="{FF2B5EF4-FFF2-40B4-BE49-F238E27FC236}">
                <a16:creationId xmlns:a16="http://schemas.microsoft.com/office/drawing/2014/main" id="{29163215-DB8E-6F4E-B8B5-6CD49B0A45DA}"/>
              </a:ext>
            </a:extLst>
          </p:cNvPr>
          <p:cNvGraphicFramePr>
            <a:graphicFrameLocks noGrp="1"/>
          </p:cNvGraphicFramePr>
          <p:nvPr>
            <p:extLst>
              <p:ext uri="{D42A27DB-BD31-4B8C-83A1-F6EECF244321}">
                <p14:modId xmlns:p14="http://schemas.microsoft.com/office/powerpoint/2010/main" val="1551993542"/>
              </p:ext>
            </p:extLst>
          </p:nvPr>
        </p:nvGraphicFramePr>
        <p:xfrm>
          <a:off x="391886" y="1352978"/>
          <a:ext cx="7777655" cy="57912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Hear/do: </a:t>
                      </a:r>
                      <a:r>
                        <a:rPr lang="en-US" sz="1600" dirty="0">
                          <a:solidFill>
                            <a:schemeClr val="bg1">
                              <a:lumMod val="50000"/>
                              <a:lumOff val="50000"/>
                            </a:schemeClr>
                          </a:solidFill>
                        </a:rPr>
                        <a:t>“</a:t>
                      </a:r>
                      <a:r>
                        <a:rPr lang="en-US" sz="1600" b="0" i="0" kern="1200" dirty="0">
                          <a:solidFill>
                            <a:schemeClr val="bg1">
                              <a:lumMod val="50000"/>
                              <a:lumOff val="50000"/>
                            </a:schemeClr>
                          </a:solidFill>
                          <a:effectLst/>
                          <a:latin typeface="+mn-lt"/>
                          <a:ea typeface="+mn-ea"/>
                          <a:cs typeface="+mn-cs"/>
                        </a:rPr>
                        <a:t>Everyone then who </a:t>
                      </a:r>
                      <a:r>
                        <a:rPr lang="en-US" sz="1600" b="1" i="0" u="sng" kern="1200" dirty="0">
                          <a:solidFill>
                            <a:schemeClr val="bg1">
                              <a:lumMod val="50000"/>
                              <a:lumOff val="50000"/>
                            </a:schemeClr>
                          </a:solidFill>
                          <a:effectLst/>
                          <a:latin typeface="+mn-lt"/>
                          <a:ea typeface="+mn-ea"/>
                          <a:cs typeface="+mn-cs"/>
                        </a:rPr>
                        <a:t>hears</a:t>
                      </a:r>
                      <a:r>
                        <a:rPr lang="en-US" sz="1600" b="0" i="0" kern="1200" dirty="0">
                          <a:solidFill>
                            <a:schemeClr val="bg1">
                              <a:lumMod val="50000"/>
                              <a:lumOff val="50000"/>
                            </a:schemeClr>
                          </a:solidFill>
                          <a:effectLst/>
                          <a:latin typeface="+mn-lt"/>
                          <a:ea typeface="+mn-ea"/>
                          <a:cs typeface="+mn-cs"/>
                        </a:rPr>
                        <a:t> these words of mine and </a:t>
                      </a:r>
                      <a:r>
                        <a:rPr lang="en-US" sz="1600" b="1" i="0" u="sng" kern="1200" dirty="0">
                          <a:solidFill>
                            <a:schemeClr val="bg1">
                              <a:lumMod val="50000"/>
                              <a:lumOff val="50000"/>
                            </a:schemeClr>
                          </a:solidFill>
                          <a:effectLst/>
                          <a:latin typeface="+mn-lt"/>
                          <a:ea typeface="+mn-ea"/>
                          <a:cs typeface="+mn-cs"/>
                        </a:rPr>
                        <a:t>does them</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09134791-8FF5-BB4A-A367-2DE8E813574E}"/>
              </a:ext>
            </a:extLst>
          </p:cNvPr>
          <p:cNvGraphicFramePr>
            <a:graphicFrameLocks noGrp="1"/>
          </p:cNvGraphicFramePr>
          <p:nvPr>
            <p:extLst>
              <p:ext uri="{D42A27DB-BD31-4B8C-83A1-F6EECF244321}">
                <p14:modId xmlns:p14="http://schemas.microsoft.com/office/powerpoint/2010/main" val="2932730678"/>
              </p:ext>
            </p:extLst>
          </p:nvPr>
        </p:nvGraphicFramePr>
        <p:xfrm>
          <a:off x="925287" y="2063158"/>
          <a:ext cx="7244254" cy="57912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B</a:t>
                      </a:r>
                    </a:p>
                  </a:txBody>
                  <a:tcPr anchor="ct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Building a house: </a:t>
                      </a:r>
                      <a:r>
                        <a:rPr lang="en-US" sz="1600" dirty="0">
                          <a:solidFill>
                            <a:schemeClr val="bg1">
                              <a:lumMod val="50000"/>
                              <a:lumOff val="50000"/>
                            </a:schemeClr>
                          </a:solidFill>
                        </a:rPr>
                        <a:t>“</a:t>
                      </a:r>
                      <a:r>
                        <a:rPr lang="en-US" sz="1600" b="0" i="0" kern="1200" dirty="0">
                          <a:solidFill>
                            <a:schemeClr val="bg1">
                              <a:lumMod val="50000"/>
                              <a:lumOff val="50000"/>
                            </a:schemeClr>
                          </a:solidFill>
                          <a:effectLst/>
                          <a:latin typeface="+mn-lt"/>
                          <a:ea typeface="+mn-ea"/>
                          <a:cs typeface="+mn-cs"/>
                        </a:rPr>
                        <a:t>a wise man﻿ who </a:t>
                      </a:r>
                      <a:r>
                        <a:rPr lang="en-US" sz="1600" b="0" i="0" u="sng" kern="1200" dirty="0">
                          <a:solidFill>
                            <a:schemeClr val="bg1">
                              <a:lumMod val="50000"/>
                              <a:lumOff val="50000"/>
                            </a:schemeClr>
                          </a:solidFill>
                          <a:effectLst/>
                          <a:latin typeface="+mn-lt"/>
                          <a:ea typeface="+mn-ea"/>
                          <a:cs typeface="+mn-cs"/>
                        </a:rPr>
                        <a:t>built his house</a:t>
                      </a:r>
                      <a:r>
                        <a:rPr lang="en-US" sz="1600" b="1" i="0" kern="1200" dirty="0">
                          <a:solidFill>
                            <a:schemeClr val="bg1">
                              <a:lumMod val="50000"/>
                              <a:lumOff val="50000"/>
                            </a:schemeClr>
                          </a:solidFill>
                          <a:effectLst/>
                          <a:latin typeface="+mn-lt"/>
                          <a:ea typeface="+mn-ea"/>
                          <a:cs typeface="+mn-cs"/>
                        </a:rPr>
                        <a:t> </a:t>
                      </a:r>
                      <a:r>
                        <a:rPr lang="en-US" sz="1600" b="0" i="0" kern="1200" dirty="0">
                          <a:solidFill>
                            <a:schemeClr val="bg1">
                              <a:lumMod val="50000"/>
                              <a:lumOff val="50000"/>
                            </a:schemeClr>
                          </a:solidFill>
                          <a:effectLst/>
                          <a:latin typeface="+mn-lt"/>
                          <a:ea typeface="+mn-ea"/>
                          <a:cs typeface="+mn-cs"/>
                        </a:rPr>
                        <a:t>on rock</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E1936E16-DC5E-0A4B-8F0F-FEC85F14FB0A}"/>
              </a:ext>
            </a:extLst>
          </p:cNvPr>
          <p:cNvGraphicFramePr>
            <a:graphicFrameLocks noGrp="1"/>
          </p:cNvGraphicFramePr>
          <p:nvPr>
            <p:extLst>
              <p:ext uri="{D42A27DB-BD31-4B8C-83A1-F6EECF244321}">
                <p14:modId xmlns:p14="http://schemas.microsoft.com/office/powerpoint/2010/main" val="2780819056"/>
              </p:ext>
            </p:extLst>
          </p:nvPr>
        </p:nvGraphicFramePr>
        <p:xfrm>
          <a:off x="1447802" y="2773338"/>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C</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Storm and results: </a:t>
                      </a:r>
                      <a:r>
                        <a:rPr lang="en-US" sz="1600" b="0" dirty="0">
                          <a:solidFill>
                            <a:schemeClr val="bg1">
                              <a:lumMod val="50000"/>
                              <a:lumOff val="50000"/>
                            </a:schemeClr>
                          </a:solidFill>
                        </a:rPr>
                        <a:t>“The </a:t>
                      </a:r>
                      <a:r>
                        <a:rPr lang="en-US" sz="1600" b="1" u="sng" dirty="0">
                          <a:solidFill>
                            <a:schemeClr val="bg1">
                              <a:lumMod val="50000"/>
                              <a:lumOff val="50000"/>
                            </a:schemeClr>
                          </a:solidFill>
                        </a:rPr>
                        <a:t>rain fell</a:t>
                      </a:r>
                      <a:r>
                        <a:rPr lang="en-US" sz="1600" b="0" dirty="0">
                          <a:solidFill>
                            <a:schemeClr val="bg1">
                              <a:lumMod val="50000"/>
                              <a:lumOff val="50000"/>
                            </a:schemeClr>
                          </a:solidFill>
                        </a:rPr>
                        <a:t>, … it </a:t>
                      </a:r>
                      <a:r>
                        <a:rPr lang="en-US" sz="1600" b="1" u="sng" dirty="0">
                          <a:solidFill>
                            <a:schemeClr val="bg1">
                              <a:lumMod val="50000"/>
                              <a:lumOff val="50000"/>
                            </a:schemeClr>
                          </a:solidFill>
                        </a:rPr>
                        <a:t>did not collapse</a:t>
                      </a:r>
                      <a:r>
                        <a:rPr lang="en-US" sz="1600" b="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6" name="Table 15">
            <a:extLst>
              <a:ext uri="{FF2B5EF4-FFF2-40B4-BE49-F238E27FC236}">
                <a16:creationId xmlns:a16="http://schemas.microsoft.com/office/drawing/2014/main" id="{604A4042-B515-8F43-984B-AE5B6D6E4AED}"/>
              </a:ext>
            </a:extLst>
          </p:cNvPr>
          <p:cNvGraphicFramePr>
            <a:graphicFrameLocks noGrp="1"/>
          </p:cNvGraphicFramePr>
          <p:nvPr>
            <p:extLst>
              <p:ext uri="{D42A27DB-BD31-4B8C-83A1-F6EECF244321}">
                <p14:modId xmlns:p14="http://schemas.microsoft.com/office/powerpoint/2010/main" val="2239790144"/>
              </p:ext>
            </p:extLst>
          </p:nvPr>
        </p:nvGraphicFramePr>
        <p:xfrm>
          <a:off x="391886" y="3429000"/>
          <a:ext cx="7777655" cy="57912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A</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Hear/do: </a:t>
                      </a:r>
                      <a:r>
                        <a:rPr lang="en-US" sz="1600" dirty="0">
                          <a:solidFill>
                            <a:schemeClr val="bg1">
                              <a:lumMod val="50000"/>
                              <a:lumOff val="50000"/>
                            </a:schemeClr>
                          </a:solidFill>
                        </a:rPr>
                        <a:t>“</a:t>
                      </a:r>
                      <a:r>
                        <a:rPr lang="en-US" sz="1600" b="0" i="0" kern="1200" dirty="0">
                          <a:solidFill>
                            <a:schemeClr val="bg1">
                              <a:lumMod val="50000"/>
                              <a:lumOff val="50000"/>
                            </a:schemeClr>
                          </a:solidFill>
                          <a:effectLst/>
                          <a:latin typeface="+mn-lt"/>
                          <a:ea typeface="+mn-ea"/>
                          <a:cs typeface="+mn-cs"/>
                        </a:rPr>
                        <a:t>Everyone then who </a:t>
                      </a:r>
                      <a:r>
                        <a:rPr lang="en-US" sz="1600" b="1" i="0" u="sng" kern="1200" dirty="0">
                          <a:solidFill>
                            <a:schemeClr val="bg1">
                              <a:lumMod val="50000"/>
                              <a:lumOff val="50000"/>
                            </a:schemeClr>
                          </a:solidFill>
                          <a:effectLst/>
                          <a:latin typeface="+mn-lt"/>
                          <a:ea typeface="+mn-ea"/>
                          <a:cs typeface="+mn-cs"/>
                        </a:rPr>
                        <a:t>hears</a:t>
                      </a:r>
                      <a:r>
                        <a:rPr lang="en-US" sz="1600" b="0" i="0" kern="1200" dirty="0">
                          <a:solidFill>
                            <a:schemeClr val="bg1">
                              <a:lumMod val="50000"/>
                              <a:lumOff val="50000"/>
                            </a:schemeClr>
                          </a:solidFill>
                          <a:effectLst/>
                          <a:latin typeface="+mn-lt"/>
                          <a:ea typeface="+mn-ea"/>
                          <a:cs typeface="+mn-cs"/>
                        </a:rPr>
                        <a:t> these words of mine and </a:t>
                      </a:r>
                      <a:r>
                        <a:rPr lang="en-US" sz="1600" b="1" i="0" u="sng" kern="1200" dirty="0">
                          <a:solidFill>
                            <a:schemeClr val="bg1">
                              <a:lumMod val="50000"/>
                              <a:lumOff val="50000"/>
                            </a:schemeClr>
                          </a:solidFill>
                          <a:effectLst/>
                          <a:latin typeface="+mn-lt"/>
                          <a:ea typeface="+mn-ea"/>
                          <a:cs typeface="+mn-cs"/>
                        </a:rPr>
                        <a:t>does not do them</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17" name="Table 16">
            <a:extLst>
              <a:ext uri="{FF2B5EF4-FFF2-40B4-BE49-F238E27FC236}">
                <a16:creationId xmlns:a16="http://schemas.microsoft.com/office/drawing/2014/main" id="{83771542-C8FB-4C40-B9E3-B5F6735B34A1}"/>
              </a:ext>
            </a:extLst>
          </p:cNvPr>
          <p:cNvGraphicFramePr>
            <a:graphicFrameLocks noGrp="1"/>
          </p:cNvGraphicFramePr>
          <p:nvPr>
            <p:extLst>
              <p:ext uri="{D42A27DB-BD31-4B8C-83A1-F6EECF244321}">
                <p14:modId xmlns:p14="http://schemas.microsoft.com/office/powerpoint/2010/main" val="887306754"/>
              </p:ext>
            </p:extLst>
          </p:nvPr>
        </p:nvGraphicFramePr>
        <p:xfrm>
          <a:off x="925287" y="4139180"/>
          <a:ext cx="7244254" cy="57912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B</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Building a house: </a:t>
                      </a:r>
                      <a:r>
                        <a:rPr lang="en-US" sz="1600" dirty="0">
                          <a:solidFill>
                            <a:schemeClr val="bg1">
                              <a:lumMod val="50000"/>
                              <a:lumOff val="50000"/>
                            </a:schemeClr>
                          </a:solidFill>
                        </a:rPr>
                        <a:t>“</a:t>
                      </a:r>
                      <a:r>
                        <a:rPr lang="en-US" sz="1600" b="0" i="0" kern="1200" dirty="0">
                          <a:solidFill>
                            <a:schemeClr val="bg1">
                              <a:lumMod val="50000"/>
                              <a:lumOff val="50000"/>
                            </a:schemeClr>
                          </a:solidFill>
                          <a:effectLst/>
                          <a:latin typeface="+mn-lt"/>
                          <a:ea typeface="+mn-ea"/>
                          <a:cs typeface="+mn-cs"/>
                        </a:rPr>
                        <a:t>a foolish man﻿ who </a:t>
                      </a:r>
                      <a:r>
                        <a:rPr lang="en-US" sz="1600" b="1" i="0" u="sng" kern="1200" dirty="0">
                          <a:solidFill>
                            <a:schemeClr val="bg1">
                              <a:lumMod val="50000"/>
                              <a:lumOff val="50000"/>
                            </a:schemeClr>
                          </a:solidFill>
                          <a:effectLst/>
                          <a:latin typeface="+mn-lt"/>
                          <a:ea typeface="+mn-ea"/>
                          <a:cs typeface="+mn-cs"/>
                        </a:rPr>
                        <a:t>built his house</a:t>
                      </a:r>
                      <a:r>
                        <a:rPr lang="en-US" sz="1600" b="0" i="0" kern="1200" dirty="0">
                          <a:solidFill>
                            <a:schemeClr val="bg1">
                              <a:lumMod val="50000"/>
                              <a:lumOff val="50000"/>
                            </a:schemeClr>
                          </a:solidFill>
                          <a:effectLst/>
                          <a:latin typeface="+mn-lt"/>
                          <a:ea typeface="+mn-ea"/>
                          <a:cs typeface="+mn-cs"/>
                        </a:rPr>
                        <a:t> on sand</a:t>
                      </a:r>
                      <a:r>
                        <a:rPr lang="en-US" sz="16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22" name="Table 21">
            <a:extLst>
              <a:ext uri="{FF2B5EF4-FFF2-40B4-BE49-F238E27FC236}">
                <a16:creationId xmlns:a16="http://schemas.microsoft.com/office/drawing/2014/main" id="{A2DA8013-F9C2-F74E-99B7-97B461CBCC14}"/>
              </a:ext>
            </a:extLst>
          </p:cNvPr>
          <p:cNvGraphicFramePr>
            <a:graphicFrameLocks noGrp="1"/>
          </p:cNvGraphicFramePr>
          <p:nvPr>
            <p:extLst>
              <p:ext uri="{D42A27DB-BD31-4B8C-83A1-F6EECF244321}">
                <p14:modId xmlns:p14="http://schemas.microsoft.com/office/powerpoint/2010/main" val="2390920925"/>
              </p:ext>
            </p:extLst>
          </p:nvPr>
        </p:nvGraphicFramePr>
        <p:xfrm>
          <a:off x="1447802" y="4849360"/>
          <a:ext cx="6710853" cy="57912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3200" dirty="0">
                          <a:solidFill>
                            <a:schemeClr val="bg1"/>
                          </a:solidFill>
                        </a:rPr>
                        <a:t>C</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srgbClr val="FFFFFF"/>
                          </a:solidFill>
                        </a:rPr>
                        <a:t>Storm and results: </a:t>
                      </a:r>
                      <a:r>
                        <a:rPr lang="en-US" sz="1600" b="0" dirty="0">
                          <a:solidFill>
                            <a:schemeClr val="bg1">
                              <a:lumMod val="50000"/>
                              <a:lumOff val="50000"/>
                            </a:schemeClr>
                          </a:solidFill>
                        </a:rPr>
                        <a:t>“The </a:t>
                      </a:r>
                      <a:r>
                        <a:rPr lang="en-US" sz="1600" b="1" u="sng" dirty="0">
                          <a:solidFill>
                            <a:schemeClr val="bg1">
                              <a:lumMod val="50000"/>
                              <a:lumOff val="50000"/>
                            </a:schemeClr>
                          </a:solidFill>
                        </a:rPr>
                        <a:t>rain fell</a:t>
                      </a:r>
                      <a:r>
                        <a:rPr lang="en-US" sz="1600" b="0" dirty="0">
                          <a:solidFill>
                            <a:schemeClr val="bg1">
                              <a:lumMod val="50000"/>
                              <a:lumOff val="50000"/>
                            </a:schemeClr>
                          </a:solidFill>
                        </a:rPr>
                        <a:t>, … it was </a:t>
                      </a:r>
                      <a:r>
                        <a:rPr lang="en-US" sz="1600" b="1" u="sng" dirty="0">
                          <a:solidFill>
                            <a:schemeClr val="bg1">
                              <a:lumMod val="50000"/>
                              <a:lumOff val="50000"/>
                            </a:schemeClr>
                          </a:solidFill>
                        </a:rPr>
                        <a:t>utterly destroyed</a:t>
                      </a:r>
                      <a:r>
                        <a:rPr lang="en-US" sz="1600" b="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1750338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fade">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Matthew 13:15</a:t>
            </a:r>
          </a:p>
        </p:txBody>
      </p:sp>
      <p:sp>
        <p:nvSpPr>
          <p:cNvPr id="5" name="TextBox 4"/>
          <p:cNvSpPr txBox="1"/>
          <p:nvPr/>
        </p:nvSpPr>
        <p:spPr>
          <a:xfrm>
            <a:off x="228600" y="762000"/>
            <a:ext cx="8610600" cy="461665"/>
          </a:xfrm>
          <a:prstGeom prst="rect">
            <a:avLst/>
          </a:prstGeom>
          <a:noFill/>
        </p:spPr>
        <p:txBody>
          <a:bodyPr wrap="square" rtlCol="0">
            <a:spAutoFit/>
          </a:bodyPr>
          <a:lstStyle/>
          <a:p>
            <a:r>
              <a:rPr lang="en-US" sz="2400" b="1" dirty="0">
                <a:solidFill>
                  <a:schemeClr val="bg1">
                    <a:lumMod val="50000"/>
                    <a:lumOff val="50000"/>
                  </a:schemeClr>
                </a:solidFill>
              </a:rPr>
              <a:t>Quotation of Isaiah 6</a:t>
            </a:r>
          </a:p>
        </p:txBody>
      </p:sp>
      <p:graphicFrame>
        <p:nvGraphicFramePr>
          <p:cNvPr id="27" name="Table 26">
            <a:extLst>
              <a:ext uri="{FF2B5EF4-FFF2-40B4-BE49-F238E27FC236}">
                <a16:creationId xmlns:a16="http://schemas.microsoft.com/office/drawing/2014/main" id="{864533E6-A3CB-694A-93FE-8A8121FEECB2}"/>
              </a:ext>
            </a:extLst>
          </p:cNvPr>
          <p:cNvGraphicFramePr>
            <a:graphicFrameLocks noGrp="1"/>
          </p:cNvGraphicFramePr>
          <p:nvPr>
            <p:extLst>
              <p:ext uri="{D42A27DB-BD31-4B8C-83A1-F6EECF244321}">
                <p14:modId xmlns:p14="http://schemas.microsoft.com/office/powerpoint/2010/main" val="4281807464"/>
              </p:ext>
            </p:extLst>
          </p:nvPr>
        </p:nvGraphicFramePr>
        <p:xfrm>
          <a:off x="391886" y="1526818"/>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Heart: </a:t>
                      </a:r>
                      <a:r>
                        <a:rPr lang="en-US" sz="2000" dirty="0">
                          <a:solidFill>
                            <a:schemeClr val="bg1">
                              <a:lumMod val="50000"/>
                              <a:lumOff val="50000"/>
                            </a:schemeClr>
                          </a:solidFill>
                        </a:rPr>
                        <a:t>“For the </a:t>
                      </a:r>
                      <a:r>
                        <a:rPr lang="en-US" sz="2000" b="1" u="sng" dirty="0">
                          <a:solidFill>
                            <a:schemeClr val="bg1">
                              <a:lumMod val="50000"/>
                              <a:lumOff val="50000"/>
                            </a:schemeClr>
                          </a:solidFill>
                        </a:rPr>
                        <a:t>heart</a:t>
                      </a:r>
                      <a:r>
                        <a:rPr lang="en-US" sz="2000" dirty="0">
                          <a:solidFill>
                            <a:schemeClr val="bg1">
                              <a:lumMod val="50000"/>
                              <a:lumOff val="50000"/>
                            </a:schemeClr>
                          </a:solidFill>
                        </a:rPr>
                        <a:t> of this people has become dull”</a:t>
                      </a:r>
                    </a:p>
                  </a:txBody>
                  <a:tcPr anchor="ctr"/>
                </a:tc>
                <a:extLst>
                  <a:ext uri="{0D108BD9-81ED-4DB2-BD59-A6C34878D82A}">
                    <a16:rowId xmlns:a16="http://schemas.microsoft.com/office/drawing/2014/main" val="126959746"/>
                  </a:ext>
                </a:extLst>
              </a:tr>
            </a:tbl>
          </a:graphicData>
        </a:graphic>
      </p:graphicFrame>
      <p:graphicFrame>
        <p:nvGraphicFramePr>
          <p:cNvPr id="28" name="Table 27">
            <a:extLst>
              <a:ext uri="{FF2B5EF4-FFF2-40B4-BE49-F238E27FC236}">
                <a16:creationId xmlns:a16="http://schemas.microsoft.com/office/drawing/2014/main" id="{24EC7C04-0152-2841-A7E3-BAF387F02FD7}"/>
              </a:ext>
            </a:extLst>
          </p:cNvPr>
          <p:cNvGraphicFramePr>
            <a:graphicFrameLocks noGrp="1"/>
          </p:cNvGraphicFramePr>
          <p:nvPr>
            <p:extLst>
              <p:ext uri="{D42A27DB-BD31-4B8C-83A1-F6EECF244321}">
                <p14:modId xmlns:p14="http://schemas.microsoft.com/office/powerpoint/2010/main" val="15227214"/>
              </p:ext>
            </p:extLst>
          </p:nvPr>
        </p:nvGraphicFramePr>
        <p:xfrm>
          <a:off x="925286" y="239973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Hearing: </a:t>
                      </a:r>
                      <a:r>
                        <a:rPr lang="en-US" sz="2000" dirty="0">
                          <a:solidFill>
                            <a:schemeClr val="bg1">
                              <a:lumMod val="50000"/>
                              <a:lumOff val="50000"/>
                            </a:schemeClr>
                          </a:solidFill>
                        </a:rPr>
                        <a:t>“they are hard of </a:t>
                      </a:r>
                      <a:r>
                        <a:rPr lang="en-US" sz="2000" b="1" u="sng" dirty="0">
                          <a:solidFill>
                            <a:schemeClr val="bg1">
                              <a:lumMod val="50000"/>
                              <a:lumOff val="50000"/>
                            </a:schemeClr>
                          </a:solidFill>
                        </a:rPr>
                        <a:t>hearing</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29" name="Table 28">
            <a:extLst>
              <a:ext uri="{FF2B5EF4-FFF2-40B4-BE49-F238E27FC236}">
                <a16:creationId xmlns:a16="http://schemas.microsoft.com/office/drawing/2014/main" id="{0BE03B29-FA4E-CB43-9274-96EE8083C360}"/>
              </a:ext>
            </a:extLst>
          </p:cNvPr>
          <p:cNvGraphicFramePr>
            <a:graphicFrameLocks noGrp="1"/>
          </p:cNvGraphicFramePr>
          <p:nvPr>
            <p:extLst>
              <p:ext uri="{D42A27DB-BD31-4B8C-83A1-F6EECF244321}">
                <p14:modId xmlns:p14="http://schemas.microsoft.com/office/powerpoint/2010/main" val="834158493"/>
              </p:ext>
            </p:extLst>
          </p:nvPr>
        </p:nvGraphicFramePr>
        <p:xfrm>
          <a:off x="1458686" y="3285236"/>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Seeing: </a:t>
                      </a:r>
                      <a:r>
                        <a:rPr lang="en-US" sz="2000" dirty="0">
                          <a:solidFill>
                            <a:schemeClr val="bg1">
                              <a:lumMod val="50000"/>
                              <a:lumOff val="50000"/>
                            </a:schemeClr>
                          </a:solidFill>
                        </a:rPr>
                        <a:t>“and they have shut their </a:t>
                      </a:r>
                      <a:r>
                        <a:rPr lang="en-US" sz="2000" b="1" u="sng" dirty="0">
                          <a:solidFill>
                            <a:schemeClr val="bg1">
                              <a:lumMod val="50000"/>
                              <a:lumOff val="50000"/>
                            </a:schemeClr>
                          </a:solidFill>
                        </a:rPr>
                        <a:t>eyes</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30" name="Table 29">
            <a:extLst>
              <a:ext uri="{FF2B5EF4-FFF2-40B4-BE49-F238E27FC236}">
                <a16:creationId xmlns:a16="http://schemas.microsoft.com/office/drawing/2014/main" id="{ABD40437-D6CB-B94C-B84F-9EC2D8A6725D}"/>
              </a:ext>
            </a:extLst>
          </p:cNvPr>
          <p:cNvGraphicFramePr>
            <a:graphicFrameLocks noGrp="1"/>
          </p:cNvGraphicFramePr>
          <p:nvPr>
            <p:extLst>
              <p:ext uri="{D42A27DB-BD31-4B8C-83A1-F6EECF244321}">
                <p14:modId xmlns:p14="http://schemas.microsoft.com/office/powerpoint/2010/main" val="593101886"/>
              </p:ext>
            </p:extLst>
          </p:nvPr>
        </p:nvGraphicFramePr>
        <p:xfrm>
          <a:off x="1458689" y="4159847"/>
          <a:ext cx="6710853" cy="76200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C</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Seeing: </a:t>
                      </a:r>
                      <a:r>
                        <a:rPr lang="en-US" sz="2000" dirty="0">
                          <a:solidFill>
                            <a:schemeClr val="bg1">
                              <a:lumMod val="50000"/>
                              <a:lumOff val="50000"/>
                            </a:schemeClr>
                          </a:solidFill>
                        </a:rPr>
                        <a:t>“so that they would not see with their </a:t>
                      </a:r>
                      <a:r>
                        <a:rPr lang="en-US" sz="2000" b="1" u="sng" dirty="0">
                          <a:solidFill>
                            <a:schemeClr val="bg1">
                              <a:lumMod val="50000"/>
                              <a:lumOff val="50000"/>
                            </a:schemeClr>
                          </a:solidFill>
                        </a:rPr>
                        <a:t>eyes</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31" name="Table 30">
            <a:extLst>
              <a:ext uri="{FF2B5EF4-FFF2-40B4-BE49-F238E27FC236}">
                <a16:creationId xmlns:a16="http://schemas.microsoft.com/office/drawing/2014/main" id="{C6D5E044-B81C-0042-8C7B-06357BB588D7}"/>
              </a:ext>
            </a:extLst>
          </p:cNvPr>
          <p:cNvGraphicFramePr>
            <a:graphicFrameLocks noGrp="1"/>
          </p:cNvGraphicFramePr>
          <p:nvPr>
            <p:extLst>
              <p:ext uri="{D42A27DB-BD31-4B8C-83A1-F6EECF244321}">
                <p14:modId xmlns:p14="http://schemas.microsoft.com/office/powerpoint/2010/main" val="3304467983"/>
              </p:ext>
            </p:extLst>
          </p:nvPr>
        </p:nvGraphicFramePr>
        <p:xfrm>
          <a:off x="925287" y="4994479"/>
          <a:ext cx="7244254" cy="76200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B</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Hearing: </a:t>
                      </a:r>
                      <a:r>
                        <a:rPr lang="en-US" sz="2000" dirty="0">
                          <a:solidFill>
                            <a:schemeClr val="bg1">
                              <a:lumMod val="50000"/>
                              <a:lumOff val="50000"/>
                            </a:schemeClr>
                          </a:solidFill>
                        </a:rPr>
                        <a:t>“and hear with their </a:t>
                      </a:r>
                      <a:r>
                        <a:rPr lang="en-US" sz="2000" b="1" u="sng" dirty="0">
                          <a:solidFill>
                            <a:schemeClr val="bg1">
                              <a:lumMod val="50000"/>
                              <a:lumOff val="50000"/>
                            </a:schemeClr>
                          </a:solidFill>
                        </a:rPr>
                        <a:t>ears</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graphicFrame>
        <p:nvGraphicFramePr>
          <p:cNvPr id="32" name="Table 31">
            <a:extLst>
              <a:ext uri="{FF2B5EF4-FFF2-40B4-BE49-F238E27FC236}">
                <a16:creationId xmlns:a16="http://schemas.microsoft.com/office/drawing/2014/main" id="{5DDB4D01-C843-2446-BCC2-33B37ABDC7B9}"/>
              </a:ext>
            </a:extLst>
          </p:cNvPr>
          <p:cNvGraphicFramePr>
            <a:graphicFrameLocks noGrp="1"/>
          </p:cNvGraphicFramePr>
          <p:nvPr>
            <p:extLst>
              <p:ext uri="{D42A27DB-BD31-4B8C-83A1-F6EECF244321}">
                <p14:modId xmlns:p14="http://schemas.microsoft.com/office/powerpoint/2010/main" val="258646863"/>
              </p:ext>
            </p:extLst>
          </p:nvPr>
        </p:nvGraphicFramePr>
        <p:xfrm>
          <a:off x="381000" y="5867400"/>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A</a:t>
                      </a:r>
                    </a:p>
                  </a:txBody>
                  <a:tcPr anchor="ct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solidFill>
                            <a:srgbClr val="FFFFFF"/>
                          </a:solidFill>
                        </a:rPr>
                        <a:t>Heart: </a:t>
                      </a:r>
                      <a:r>
                        <a:rPr lang="en-US" sz="2000" dirty="0">
                          <a:solidFill>
                            <a:schemeClr val="bg1">
                              <a:lumMod val="50000"/>
                              <a:lumOff val="50000"/>
                            </a:schemeClr>
                          </a:solidFill>
                        </a:rPr>
                        <a:t>“and understand with their </a:t>
                      </a:r>
                      <a:r>
                        <a:rPr lang="en-US" sz="2000" b="1" u="sng" dirty="0">
                          <a:solidFill>
                            <a:schemeClr val="bg1">
                              <a:lumMod val="50000"/>
                              <a:lumOff val="50000"/>
                            </a:schemeClr>
                          </a:solidFill>
                        </a:rPr>
                        <a:t>hearts</a:t>
                      </a:r>
                      <a:r>
                        <a:rPr lang="en-US" sz="2000" dirty="0">
                          <a:solidFill>
                            <a:schemeClr val="bg1">
                              <a:lumMod val="50000"/>
                              <a:lumOff val="50000"/>
                            </a:schemeClr>
                          </a:solidFill>
                        </a:rPr>
                        <a:t>.”</a:t>
                      </a:r>
                    </a:p>
                  </a:txBody>
                  <a:tcPr anchor="ct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2629747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500"/>
                                        <p:tgtEl>
                                          <p:spTgt spid="3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03D264F-ECD0-C04C-988A-FFBA96D92856}"/>
              </a:ext>
            </a:extLst>
          </p:cNvPr>
          <p:cNvGraphicFramePr>
            <a:graphicFrameLocks noGrp="1"/>
          </p:cNvGraphicFramePr>
          <p:nvPr>
            <p:extLst>
              <p:ext uri="{D42A27DB-BD31-4B8C-83A1-F6EECF244321}">
                <p14:modId xmlns:p14="http://schemas.microsoft.com/office/powerpoint/2010/main" val="3029975242"/>
              </p:ext>
            </p:extLst>
          </p:nvPr>
        </p:nvGraphicFramePr>
        <p:xfrm>
          <a:off x="533400" y="607536"/>
          <a:ext cx="7777655" cy="70104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A</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tx1"/>
                          </a:solidFill>
                          <a:effectLst/>
                          <a:latin typeface="+mn-lt"/>
                          <a:ea typeface="+mn-ea"/>
                          <a:cs typeface="+mn-cs"/>
                        </a:rPr>
                        <a:t>Banquet:</a:t>
                      </a:r>
                      <a:endParaRPr lang="en-US" sz="18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bg1">
                              <a:lumMod val="50000"/>
                              <a:lumOff val="50000"/>
                            </a:schemeClr>
                          </a:solidFill>
                          <a:effectLst/>
                          <a:latin typeface="+mn-lt"/>
                          <a:ea typeface="+mn-ea"/>
                          <a:cs typeface="+mn-cs"/>
                        </a:rPr>
                        <a:t>“man once gave a great </a:t>
                      </a:r>
                      <a:r>
                        <a:rPr lang="en-US" sz="1800" b="1" i="0" u="sng" strike="noStrike" kern="1200" dirty="0">
                          <a:solidFill>
                            <a:schemeClr val="bg1">
                              <a:lumMod val="50000"/>
                              <a:lumOff val="50000"/>
                            </a:schemeClr>
                          </a:solidFill>
                          <a:effectLst/>
                          <a:latin typeface="+mn-lt"/>
                          <a:ea typeface="+mn-ea"/>
                          <a:cs typeface="+mn-cs"/>
                        </a:rPr>
                        <a:t>banquet</a:t>
                      </a:r>
                      <a:r>
                        <a:rPr lang="en-US" sz="1800" b="0" i="0" u="none" strike="noStrike" kern="1200" dirty="0">
                          <a:solidFill>
                            <a:schemeClr val="bg1">
                              <a:lumMod val="50000"/>
                              <a:lumOff val="50000"/>
                            </a:schemeClr>
                          </a:solidFill>
                          <a:effectLst/>
                          <a:latin typeface="+mn-lt"/>
                          <a:ea typeface="+mn-ea"/>
                          <a:cs typeface="+mn-cs"/>
                        </a:rPr>
                        <a:t>” (14:16)</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C61F3526-BB20-964E-80C8-5122748A0C48}"/>
              </a:ext>
            </a:extLst>
          </p:cNvPr>
          <p:cNvGraphicFramePr>
            <a:graphicFrameLocks noGrp="1"/>
          </p:cNvGraphicFramePr>
          <p:nvPr>
            <p:extLst>
              <p:ext uri="{D42A27DB-BD31-4B8C-83A1-F6EECF244321}">
                <p14:modId xmlns:p14="http://schemas.microsoft.com/office/powerpoint/2010/main" val="1495648613"/>
              </p:ext>
            </p:extLst>
          </p:nvPr>
        </p:nvGraphicFramePr>
        <p:xfrm>
          <a:off x="1066798" y="1383385"/>
          <a:ext cx="7244254" cy="70104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B</a:t>
                      </a:r>
                    </a:p>
                  </a:txBody>
                  <a:tcPr>
                    <a:solidFill>
                      <a:srgbClr val="009FC0"/>
                    </a:solidFill>
                  </a:tcPr>
                </a:tc>
                <a:tc>
                  <a:txBody>
                    <a:bodyPr/>
                    <a:lstStyle/>
                    <a:p>
                      <a:pPr marL="0" indent="0">
                        <a:buFont typeface="+mj-lt"/>
                        <a:buNone/>
                      </a:pPr>
                      <a:r>
                        <a:rPr lang="en-US" sz="1800" b="1" i="0" u="none" strike="noStrike" kern="1200" dirty="0">
                          <a:solidFill>
                            <a:schemeClr val="tx1"/>
                          </a:solidFill>
                          <a:effectLst/>
                          <a:latin typeface="+mn-lt"/>
                          <a:ea typeface="+mn-ea"/>
                          <a:cs typeface="+mn-cs"/>
                        </a:rPr>
                        <a:t>Invite [1]:</a:t>
                      </a:r>
                    </a:p>
                    <a:p>
                      <a:pPr marL="0" indent="0">
                        <a:buFont typeface="+mj-lt"/>
                        <a:buNone/>
                      </a:pPr>
                      <a:r>
                        <a:rPr lang="en-US" sz="1800" b="0" i="0" u="none" strike="noStrike" kern="1200" dirty="0">
                          <a:solidFill>
                            <a:schemeClr val="bg1">
                              <a:lumMod val="50000"/>
                              <a:lumOff val="50000"/>
                            </a:schemeClr>
                          </a:solidFill>
                          <a:effectLst/>
                          <a:latin typeface="+mn-lt"/>
                          <a:ea typeface="+mn-ea"/>
                          <a:cs typeface="+mn-cs"/>
                        </a:rPr>
                        <a:t>“The first said to him” (14:18) </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76367B51-F80C-B641-B7CD-96CE11292F69}"/>
              </a:ext>
            </a:extLst>
          </p:cNvPr>
          <p:cNvGraphicFramePr>
            <a:graphicFrameLocks noGrp="1"/>
          </p:cNvGraphicFramePr>
          <p:nvPr>
            <p:extLst>
              <p:ext uri="{D42A27DB-BD31-4B8C-83A1-F6EECF244321}">
                <p14:modId xmlns:p14="http://schemas.microsoft.com/office/powerpoint/2010/main" val="442272116"/>
              </p:ext>
            </p:extLst>
          </p:nvPr>
        </p:nvGraphicFramePr>
        <p:xfrm>
          <a:off x="1600200" y="2159234"/>
          <a:ext cx="6710853" cy="70104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C</a:t>
                      </a:r>
                    </a:p>
                  </a:txBody>
                  <a:tcPr>
                    <a:solidFill>
                      <a:srgbClr val="009FC0"/>
                    </a:solidFill>
                  </a:tcPr>
                </a:tc>
                <a:tc>
                  <a:txBody>
                    <a:bodyPr/>
                    <a:lstStyle/>
                    <a:p>
                      <a:pPr marL="0" indent="0">
                        <a:buFont typeface="+mj-lt"/>
                        <a:buNone/>
                      </a:pPr>
                      <a:r>
                        <a:rPr lang="en-US" sz="1800" b="1" i="0" u="none" strike="noStrike" kern="1200" dirty="0">
                          <a:solidFill>
                            <a:schemeClr val="tx1"/>
                          </a:solidFill>
                          <a:effectLst/>
                          <a:latin typeface="+mn-lt"/>
                          <a:ea typeface="+mn-ea"/>
                          <a:cs typeface="+mn-cs"/>
                        </a:rPr>
                        <a:t>Invite [2]:</a:t>
                      </a:r>
                    </a:p>
                    <a:p>
                      <a:pPr marL="0" indent="0">
                        <a:buFont typeface="+mj-lt"/>
                        <a:buNone/>
                      </a:pPr>
                      <a:r>
                        <a:rPr lang="en-US" sz="1800" b="0" i="0" u="none" strike="noStrike" kern="1200" dirty="0">
                          <a:solidFill>
                            <a:schemeClr val="bg1">
                              <a:lumMod val="50000"/>
                              <a:lumOff val="50000"/>
                            </a:schemeClr>
                          </a:solidFill>
                          <a:effectLst/>
                          <a:latin typeface="+mn-lt"/>
                          <a:ea typeface="+mn-ea"/>
                          <a:cs typeface="+mn-cs"/>
                        </a:rPr>
                        <a:t>“Another said,” (14:19)</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13" name="Table 12">
            <a:extLst>
              <a:ext uri="{FF2B5EF4-FFF2-40B4-BE49-F238E27FC236}">
                <a16:creationId xmlns:a16="http://schemas.microsoft.com/office/drawing/2014/main" id="{700B81DF-4735-5547-9FF1-A873C702D2E1}"/>
              </a:ext>
            </a:extLst>
          </p:cNvPr>
          <p:cNvGraphicFramePr>
            <a:graphicFrameLocks noGrp="1"/>
          </p:cNvGraphicFramePr>
          <p:nvPr>
            <p:extLst>
              <p:ext uri="{D42A27DB-BD31-4B8C-83A1-F6EECF244321}">
                <p14:modId xmlns:p14="http://schemas.microsoft.com/office/powerpoint/2010/main" val="2066411677"/>
              </p:ext>
            </p:extLst>
          </p:nvPr>
        </p:nvGraphicFramePr>
        <p:xfrm>
          <a:off x="2057400" y="2935083"/>
          <a:ext cx="6253652" cy="701040"/>
        </p:xfrm>
        <a:graphic>
          <a:graphicData uri="http://schemas.openxmlformats.org/drawingml/2006/table">
            <a:tbl>
              <a:tblPr firstRow="1" bandRow="1">
                <a:tableStyleId>{2D5ABB26-0587-4C30-8999-92F81FD0307C}</a:tableStyleId>
              </a:tblPr>
              <a:tblGrid>
                <a:gridCol w="433108">
                  <a:extLst>
                    <a:ext uri="{9D8B030D-6E8A-4147-A177-3AD203B41FA5}">
                      <a16:colId xmlns:a16="http://schemas.microsoft.com/office/drawing/2014/main" val="2694226460"/>
                    </a:ext>
                  </a:extLst>
                </a:gridCol>
                <a:gridCol w="5820544">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D</a:t>
                      </a:r>
                    </a:p>
                  </a:txBody>
                  <a:tcPr>
                    <a:solidFill>
                      <a:srgbClr val="009FC0"/>
                    </a:solidFill>
                  </a:tcPr>
                </a:tc>
                <a:tc>
                  <a:txBody>
                    <a:bodyPr/>
                    <a:lstStyle/>
                    <a:p>
                      <a:pPr marL="0" indent="0">
                        <a:buFont typeface="+mj-lt"/>
                        <a:buNone/>
                      </a:pPr>
                      <a:r>
                        <a:rPr lang="en-US" sz="1800" b="1" i="0" u="none" strike="noStrike" kern="1200" dirty="0">
                          <a:solidFill>
                            <a:schemeClr val="tx1"/>
                          </a:solidFill>
                          <a:effectLst/>
                          <a:latin typeface="+mn-lt"/>
                          <a:ea typeface="+mn-ea"/>
                          <a:cs typeface="+mn-cs"/>
                        </a:rPr>
                        <a:t>Invite [3]:</a:t>
                      </a:r>
                    </a:p>
                    <a:p>
                      <a:pPr marL="0" indent="0">
                        <a:buFont typeface="+mj-lt"/>
                        <a:buNone/>
                      </a:pPr>
                      <a:r>
                        <a:rPr lang="en-US" sz="1800" b="0" i="0" u="none" strike="noStrike" kern="1200" dirty="0">
                          <a:solidFill>
                            <a:schemeClr val="bg1">
                              <a:lumMod val="50000"/>
                              <a:lumOff val="50000"/>
                            </a:schemeClr>
                          </a:solidFill>
                          <a:effectLst/>
                          <a:latin typeface="+mn-lt"/>
                          <a:ea typeface="+mn-ea"/>
                          <a:cs typeface="+mn-cs"/>
                        </a:rPr>
                        <a:t>“Another said,” (14:20)</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6" name="Table 5">
            <a:extLst>
              <a:ext uri="{FF2B5EF4-FFF2-40B4-BE49-F238E27FC236}">
                <a16:creationId xmlns:a16="http://schemas.microsoft.com/office/drawing/2014/main" id="{0238C659-764A-414E-8B87-3E689327B20A}"/>
              </a:ext>
            </a:extLst>
          </p:cNvPr>
          <p:cNvGraphicFramePr>
            <a:graphicFrameLocks noGrp="1"/>
          </p:cNvGraphicFramePr>
          <p:nvPr>
            <p:extLst>
              <p:ext uri="{D42A27DB-BD31-4B8C-83A1-F6EECF244321}">
                <p14:modId xmlns:p14="http://schemas.microsoft.com/office/powerpoint/2010/main" val="1780307477"/>
              </p:ext>
            </p:extLst>
          </p:nvPr>
        </p:nvGraphicFramePr>
        <p:xfrm>
          <a:off x="2057400" y="3710932"/>
          <a:ext cx="6253652" cy="701040"/>
        </p:xfrm>
        <a:graphic>
          <a:graphicData uri="http://schemas.openxmlformats.org/drawingml/2006/table">
            <a:tbl>
              <a:tblPr firstRow="1" bandRow="1">
                <a:tableStyleId>{2D5ABB26-0587-4C30-8999-92F81FD0307C}</a:tableStyleId>
              </a:tblPr>
              <a:tblGrid>
                <a:gridCol w="433108">
                  <a:extLst>
                    <a:ext uri="{9D8B030D-6E8A-4147-A177-3AD203B41FA5}">
                      <a16:colId xmlns:a16="http://schemas.microsoft.com/office/drawing/2014/main" val="2694226460"/>
                    </a:ext>
                  </a:extLst>
                </a:gridCol>
                <a:gridCol w="5820544">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D</a:t>
                      </a:r>
                      <a:endParaRPr lang="en-US" sz="4400" dirty="0">
                        <a:solidFill>
                          <a:schemeClr val="bg1"/>
                        </a:solidFill>
                      </a:endParaRPr>
                    </a:p>
                  </a:txBody>
                  <a:tcPr>
                    <a:solidFill>
                      <a:srgbClr val="CB5B0E"/>
                    </a:solidFill>
                  </a:tcPr>
                </a:tc>
                <a:tc>
                  <a:txBody>
                    <a:bodyPr/>
                    <a:lstStyle/>
                    <a:p>
                      <a:pPr marL="0" indent="0">
                        <a:buFont typeface="+mj-lt"/>
                        <a:buNone/>
                      </a:pPr>
                      <a:r>
                        <a:rPr lang="en-US" sz="1800" b="1" i="0" u="none" strike="noStrike" kern="1200" dirty="0">
                          <a:solidFill>
                            <a:schemeClr val="tx1"/>
                          </a:solidFill>
                          <a:effectLst/>
                          <a:latin typeface="+mn-lt"/>
                          <a:ea typeface="+mn-ea"/>
                          <a:cs typeface="+mn-cs"/>
                        </a:rPr>
                        <a:t>Room for guests [3]:</a:t>
                      </a:r>
                    </a:p>
                    <a:p>
                      <a:pPr marL="0" indent="0">
                        <a:buFont typeface="+mj-lt"/>
                        <a:buNone/>
                      </a:pPr>
                      <a:r>
                        <a:rPr lang="en-US" sz="1800" b="0" i="0" u="none" strike="noStrike" kern="1200" dirty="0">
                          <a:solidFill>
                            <a:schemeClr val="bg1">
                              <a:lumMod val="50000"/>
                              <a:lumOff val="50000"/>
                            </a:schemeClr>
                          </a:solidFill>
                          <a:effectLst/>
                          <a:latin typeface="+mn-lt"/>
                          <a:ea typeface="+mn-ea"/>
                          <a:cs typeface="+mn-cs"/>
                        </a:rPr>
                        <a:t>“bring in the poor, crippled, blind, and lame,” (14:21)</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7" name="Table 6">
            <a:extLst>
              <a:ext uri="{FF2B5EF4-FFF2-40B4-BE49-F238E27FC236}">
                <a16:creationId xmlns:a16="http://schemas.microsoft.com/office/drawing/2014/main" id="{75F87946-514C-4F40-B7E4-A83CD82F80AA}"/>
              </a:ext>
            </a:extLst>
          </p:cNvPr>
          <p:cNvGraphicFramePr>
            <a:graphicFrameLocks noGrp="1"/>
          </p:cNvGraphicFramePr>
          <p:nvPr>
            <p:extLst>
              <p:ext uri="{D42A27DB-BD31-4B8C-83A1-F6EECF244321}">
                <p14:modId xmlns:p14="http://schemas.microsoft.com/office/powerpoint/2010/main" val="2769572385"/>
              </p:ext>
            </p:extLst>
          </p:nvPr>
        </p:nvGraphicFramePr>
        <p:xfrm>
          <a:off x="1600200" y="4465010"/>
          <a:ext cx="6710853" cy="701040"/>
        </p:xfrm>
        <a:graphic>
          <a:graphicData uri="http://schemas.openxmlformats.org/drawingml/2006/table">
            <a:tbl>
              <a:tblPr firstRow="1" bandRow="1">
                <a:tableStyleId>{2D5ABB26-0587-4C30-8999-92F81FD0307C}</a:tableStyleId>
              </a:tblPr>
              <a:tblGrid>
                <a:gridCol w="464773">
                  <a:extLst>
                    <a:ext uri="{9D8B030D-6E8A-4147-A177-3AD203B41FA5}">
                      <a16:colId xmlns:a16="http://schemas.microsoft.com/office/drawing/2014/main" val="2694226460"/>
                    </a:ext>
                  </a:extLst>
                </a:gridCol>
                <a:gridCol w="6246080">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C</a:t>
                      </a:r>
                    </a:p>
                  </a:txBody>
                  <a:tcPr>
                    <a:solidFill>
                      <a:srgbClr val="CB5B0E"/>
                    </a:solidFill>
                  </a:tcPr>
                </a:tc>
                <a:tc>
                  <a:txBody>
                    <a:bodyPr/>
                    <a:lstStyle/>
                    <a:p>
                      <a:pPr marL="0" indent="0">
                        <a:buFont typeface="+mj-lt"/>
                        <a:buNone/>
                      </a:pPr>
                      <a:r>
                        <a:rPr lang="en-US" sz="1800" b="1" i="0" u="none" strike="noStrike" kern="1200" dirty="0">
                          <a:solidFill>
                            <a:schemeClr val="tx1"/>
                          </a:solidFill>
                          <a:effectLst/>
                          <a:latin typeface="+mn-lt"/>
                          <a:ea typeface="+mn-ea"/>
                          <a:cs typeface="+mn-cs"/>
                        </a:rPr>
                        <a:t>Room for guests [2]:</a:t>
                      </a:r>
                    </a:p>
                    <a:p>
                      <a:pPr marL="0" indent="0">
                        <a:buFont typeface="+mj-lt"/>
                        <a:buNone/>
                      </a:pPr>
                      <a:r>
                        <a:rPr lang="en-US" sz="1800" b="0" i="0" u="none" strike="noStrike" kern="1200" dirty="0">
                          <a:solidFill>
                            <a:schemeClr val="bg1">
                              <a:lumMod val="50000"/>
                              <a:lumOff val="50000"/>
                            </a:schemeClr>
                          </a:solidFill>
                          <a:effectLst/>
                          <a:latin typeface="+mn-lt"/>
                          <a:ea typeface="+mn-ea"/>
                          <a:cs typeface="+mn-cs"/>
                        </a:rPr>
                        <a:t>“there is still room,” (14:22)</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graphicFrame>
        <p:nvGraphicFramePr>
          <p:cNvPr id="8" name="Table 7">
            <a:extLst>
              <a:ext uri="{FF2B5EF4-FFF2-40B4-BE49-F238E27FC236}">
                <a16:creationId xmlns:a16="http://schemas.microsoft.com/office/drawing/2014/main" id="{616DDF9E-E51A-7A45-B8DC-BF4793A72266}"/>
              </a:ext>
            </a:extLst>
          </p:cNvPr>
          <p:cNvGraphicFramePr>
            <a:graphicFrameLocks noGrp="1"/>
          </p:cNvGraphicFramePr>
          <p:nvPr>
            <p:extLst>
              <p:ext uri="{D42A27DB-BD31-4B8C-83A1-F6EECF244321}">
                <p14:modId xmlns:p14="http://schemas.microsoft.com/office/powerpoint/2010/main" val="2578560148"/>
              </p:ext>
            </p:extLst>
          </p:nvPr>
        </p:nvGraphicFramePr>
        <p:xfrm>
          <a:off x="1110341" y="5234785"/>
          <a:ext cx="7244254" cy="701040"/>
        </p:xfrm>
        <a:graphic>
          <a:graphicData uri="http://schemas.openxmlformats.org/drawingml/2006/table">
            <a:tbl>
              <a:tblPr firstRow="1" bandRow="1">
                <a:tableStyleId>{2D5ABB26-0587-4C30-8999-92F81FD0307C}</a:tableStyleId>
              </a:tblPr>
              <a:tblGrid>
                <a:gridCol w="501714">
                  <a:extLst>
                    <a:ext uri="{9D8B030D-6E8A-4147-A177-3AD203B41FA5}">
                      <a16:colId xmlns:a16="http://schemas.microsoft.com/office/drawing/2014/main" val="2694226460"/>
                    </a:ext>
                  </a:extLst>
                </a:gridCol>
                <a:gridCol w="6742540">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B</a:t>
                      </a:r>
                      <a:endParaRPr lang="en-US" sz="4400" dirty="0">
                        <a:solidFill>
                          <a:schemeClr val="bg1"/>
                        </a:solidFill>
                      </a:endParaRPr>
                    </a:p>
                  </a:txBody>
                  <a:tcPr>
                    <a:solidFill>
                      <a:srgbClr val="CB5B0E"/>
                    </a:solidFill>
                  </a:tcPr>
                </a:tc>
                <a:tc>
                  <a:txBody>
                    <a:bodyPr/>
                    <a:lstStyle/>
                    <a:p>
                      <a:r>
                        <a:rPr lang="en-US" sz="1800" b="1" i="0" u="none" strike="noStrike" kern="1200">
                          <a:solidFill>
                            <a:schemeClr val="tx1"/>
                          </a:solidFill>
                          <a:effectLst/>
                          <a:latin typeface="+mn-lt"/>
                          <a:ea typeface="+mn-ea"/>
                          <a:cs typeface="+mn-cs"/>
                        </a:rPr>
                        <a:t>Room for guests </a:t>
                      </a:r>
                      <a:r>
                        <a:rPr lang="en-US" sz="1800" b="1" i="0" u="none" strike="noStrike" kern="1200" dirty="0">
                          <a:solidFill>
                            <a:schemeClr val="tx1"/>
                          </a:solidFill>
                          <a:effectLst/>
                          <a:latin typeface="+mn-lt"/>
                          <a:ea typeface="+mn-ea"/>
                          <a:cs typeface="+mn-cs"/>
                        </a:rPr>
                        <a:t>[1]:</a:t>
                      </a:r>
                    </a:p>
                    <a:p>
                      <a:r>
                        <a:rPr lang="en-US" sz="1800" b="0" i="0" u="none" strike="noStrike" kern="1200" dirty="0">
                          <a:solidFill>
                            <a:schemeClr val="bg1">
                              <a:lumMod val="50000"/>
                              <a:lumOff val="50000"/>
                            </a:schemeClr>
                          </a:solidFill>
                          <a:effectLst/>
                          <a:latin typeface="+mn-lt"/>
                          <a:ea typeface="+mn-ea"/>
                          <a:cs typeface="+mn-cs"/>
                        </a:rPr>
                        <a:t>“urge people to come in,” (14:23)</a:t>
                      </a:r>
                    </a:p>
                  </a:txBody>
                  <a:tcPr/>
                </a:tc>
                <a:extLst>
                  <a:ext uri="{0D108BD9-81ED-4DB2-BD59-A6C34878D82A}">
                    <a16:rowId xmlns:a16="http://schemas.microsoft.com/office/drawing/2014/main" val="126959746"/>
                  </a:ext>
                </a:extLst>
              </a:tr>
            </a:tbl>
          </a:graphicData>
        </a:graphic>
      </p:graphicFrame>
      <p:graphicFrame>
        <p:nvGraphicFramePr>
          <p:cNvPr id="9" name="Table 8">
            <a:extLst>
              <a:ext uri="{FF2B5EF4-FFF2-40B4-BE49-F238E27FC236}">
                <a16:creationId xmlns:a16="http://schemas.microsoft.com/office/drawing/2014/main" id="{88166DF4-3D3A-2447-8A8C-08F899B32321}"/>
              </a:ext>
            </a:extLst>
          </p:cNvPr>
          <p:cNvGraphicFramePr>
            <a:graphicFrameLocks noGrp="1"/>
          </p:cNvGraphicFramePr>
          <p:nvPr>
            <p:extLst>
              <p:ext uri="{D42A27DB-BD31-4B8C-83A1-F6EECF244321}">
                <p14:modId xmlns:p14="http://schemas.microsoft.com/office/powerpoint/2010/main" val="3239756027"/>
              </p:ext>
            </p:extLst>
          </p:nvPr>
        </p:nvGraphicFramePr>
        <p:xfrm>
          <a:off x="566054" y="6004560"/>
          <a:ext cx="8425546" cy="701040"/>
        </p:xfrm>
        <a:graphic>
          <a:graphicData uri="http://schemas.openxmlformats.org/drawingml/2006/table">
            <a:tbl>
              <a:tblPr firstRow="1" bandRow="1">
                <a:tableStyleId>{2D5ABB26-0587-4C30-8999-92F81FD0307C}</a:tableStyleId>
              </a:tblPr>
              <a:tblGrid>
                <a:gridCol w="500746">
                  <a:extLst>
                    <a:ext uri="{9D8B030D-6E8A-4147-A177-3AD203B41FA5}">
                      <a16:colId xmlns:a16="http://schemas.microsoft.com/office/drawing/2014/main" val="2694226460"/>
                    </a:ext>
                  </a:extLst>
                </a:gridCol>
                <a:gridCol w="7924800">
                  <a:extLst>
                    <a:ext uri="{9D8B030D-6E8A-4147-A177-3AD203B41FA5}">
                      <a16:colId xmlns:a16="http://schemas.microsoft.com/office/drawing/2014/main" val="2725964387"/>
                    </a:ext>
                  </a:extLst>
                </a:gridCol>
              </a:tblGrid>
              <a:tr h="455136">
                <a:tc>
                  <a:txBody>
                    <a:bodyPr/>
                    <a:lstStyle/>
                    <a:p>
                      <a:pPr algn="ctr"/>
                      <a:r>
                        <a:rPr lang="en-US" sz="4000" dirty="0">
                          <a:solidFill>
                            <a:schemeClr val="bg1"/>
                          </a:solidFill>
                        </a:rPr>
                        <a:t>A</a:t>
                      </a:r>
                    </a:p>
                  </a:txBody>
                  <a:tcPr>
                    <a:solidFill>
                      <a:srgbClr val="CB5B0E"/>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tx1"/>
                          </a:solidFill>
                          <a:effectLst/>
                          <a:latin typeface="+mn-lt"/>
                          <a:ea typeface="+mn-ea"/>
                          <a:cs typeface="+mn-cs"/>
                        </a:rPr>
                        <a:t>Banquet:</a:t>
                      </a:r>
                      <a:endParaRPr lang="en-US" sz="18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bg1">
                              <a:lumMod val="50000"/>
                              <a:lumOff val="50000"/>
                            </a:schemeClr>
                          </a:solidFill>
                          <a:effectLst/>
                          <a:latin typeface="+mn-lt"/>
                          <a:ea typeface="+mn-ea"/>
                          <a:cs typeface="+mn-cs"/>
                        </a:rPr>
                        <a:t>“none of those individuals﻿ who were invited﻿ will taste my </a:t>
                      </a:r>
                      <a:r>
                        <a:rPr lang="en-US" sz="1800" b="1" i="0" u="sng" strike="noStrike" kern="1200" dirty="0">
                          <a:solidFill>
                            <a:schemeClr val="bg1">
                              <a:lumMod val="50000"/>
                              <a:lumOff val="50000"/>
                            </a:schemeClr>
                          </a:solidFill>
                          <a:effectLst/>
                          <a:latin typeface="+mn-lt"/>
                          <a:ea typeface="+mn-ea"/>
                          <a:cs typeface="+mn-cs"/>
                        </a:rPr>
                        <a:t>banquet</a:t>
                      </a:r>
                      <a:r>
                        <a:rPr lang="en-US" sz="1800" b="0" i="0" u="none" strike="noStrike" kern="1200" dirty="0">
                          <a:solidFill>
                            <a:schemeClr val="bg1">
                              <a:lumMod val="50000"/>
                              <a:lumOff val="50000"/>
                            </a:schemeClr>
                          </a:solidFill>
                          <a:effectLst/>
                          <a:latin typeface="+mn-lt"/>
                          <a:ea typeface="+mn-ea"/>
                          <a:cs typeface="+mn-cs"/>
                        </a:rPr>
                        <a:t>!’” (14:24)</a:t>
                      </a:r>
                      <a:endParaRPr lang="en-US" sz="4400" dirty="0">
                        <a:solidFill>
                          <a:schemeClr val="bg1">
                            <a:lumMod val="50000"/>
                            <a:lumOff val="50000"/>
                          </a:schemeClr>
                        </a:solidFill>
                      </a:endParaRPr>
                    </a:p>
                  </a:txBody>
                  <a:tcPr/>
                </a:tc>
                <a:extLst>
                  <a:ext uri="{0D108BD9-81ED-4DB2-BD59-A6C34878D82A}">
                    <a16:rowId xmlns:a16="http://schemas.microsoft.com/office/drawing/2014/main" val="126959746"/>
                  </a:ext>
                </a:extLst>
              </a:tr>
            </a:tbl>
          </a:graphicData>
        </a:graphic>
      </p:graphicFrame>
      <p:sp>
        <p:nvSpPr>
          <p:cNvPr id="10" name="TextBox 9">
            <a:extLst>
              <a:ext uri="{FF2B5EF4-FFF2-40B4-BE49-F238E27FC236}">
                <a16:creationId xmlns:a16="http://schemas.microsoft.com/office/drawing/2014/main" id="{04539634-1D50-FC4B-AF04-326D2472433E}"/>
              </a:ext>
            </a:extLst>
          </p:cNvPr>
          <p:cNvSpPr txBox="1"/>
          <p:nvPr/>
        </p:nvSpPr>
        <p:spPr>
          <a:xfrm>
            <a:off x="5715000" y="152400"/>
            <a:ext cx="3429000" cy="769441"/>
          </a:xfrm>
          <a:prstGeom prst="rect">
            <a:avLst/>
          </a:prstGeom>
          <a:noFill/>
        </p:spPr>
        <p:txBody>
          <a:bodyPr wrap="square" rtlCol="0">
            <a:spAutoFit/>
          </a:bodyPr>
          <a:lstStyle/>
          <a:p>
            <a:r>
              <a:rPr lang="en-US" sz="4400" b="1" dirty="0"/>
              <a:t>Luke 14:15-24</a:t>
            </a:r>
          </a:p>
        </p:txBody>
      </p:sp>
      <p:sp>
        <p:nvSpPr>
          <p:cNvPr id="14" name="TextBox 13">
            <a:extLst>
              <a:ext uri="{FF2B5EF4-FFF2-40B4-BE49-F238E27FC236}">
                <a16:creationId xmlns:a16="http://schemas.microsoft.com/office/drawing/2014/main" id="{A19972D1-5A7A-DB49-9BEA-4B196A6B9E48}"/>
              </a:ext>
            </a:extLst>
          </p:cNvPr>
          <p:cNvSpPr txBox="1"/>
          <p:nvPr/>
        </p:nvSpPr>
        <p:spPr>
          <a:xfrm>
            <a:off x="5715000" y="762000"/>
            <a:ext cx="3124200" cy="461665"/>
          </a:xfrm>
          <a:prstGeom prst="rect">
            <a:avLst/>
          </a:prstGeom>
          <a:noFill/>
        </p:spPr>
        <p:txBody>
          <a:bodyPr wrap="square" rtlCol="0">
            <a:spAutoFit/>
          </a:bodyPr>
          <a:lstStyle/>
          <a:p>
            <a:r>
              <a:rPr lang="en-US" sz="2400" b="1" dirty="0">
                <a:solidFill>
                  <a:schemeClr val="bg1">
                    <a:lumMod val="50000"/>
                    <a:lumOff val="50000"/>
                  </a:schemeClr>
                </a:solidFill>
              </a:rPr>
              <a:t>The great banquet</a:t>
            </a:r>
          </a:p>
        </p:txBody>
      </p:sp>
    </p:spTree>
    <p:extLst>
      <p:ext uri="{BB962C8B-B14F-4D97-AF65-F5344CB8AC3E}">
        <p14:creationId xmlns:p14="http://schemas.microsoft.com/office/powerpoint/2010/main" val="1263244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Consider the mechanics of the “telephone game”</a:t>
            </a:r>
            <a:endParaRPr lang="en-US" sz="3200" dirty="0"/>
          </a:p>
        </p:txBody>
      </p:sp>
      <p:sp>
        <p:nvSpPr>
          <p:cNvPr id="3" name="Text Placeholder 2"/>
          <p:cNvSpPr>
            <a:spLocks noGrp="1"/>
          </p:cNvSpPr>
          <p:nvPr>
            <p:ph type="body" sz="quarter" idx="13"/>
          </p:nvPr>
        </p:nvSpPr>
        <p:spPr/>
        <p:txBody>
          <a:bodyPr/>
          <a:lstStyle/>
          <a:p>
            <a:r>
              <a:rPr lang="en-US" dirty="0"/>
              <a:t>2</a:t>
            </a:r>
          </a:p>
        </p:txBody>
      </p:sp>
    </p:spTree>
    <p:extLst>
      <p:ext uri="{BB962C8B-B14F-4D97-AF65-F5344CB8AC3E}">
        <p14:creationId xmlns:p14="http://schemas.microsoft.com/office/powerpoint/2010/main" val="5954334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Is the telephone game analogous to the New Testament?</a:t>
            </a:r>
            <a:endParaRPr lang="en-US" sz="3200" dirty="0"/>
          </a:p>
        </p:txBody>
      </p:sp>
      <p:sp>
        <p:nvSpPr>
          <p:cNvPr id="3" name="Text Placeholder 2"/>
          <p:cNvSpPr>
            <a:spLocks noGrp="1"/>
          </p:cNvSpPr>
          <p:nvPr>
            <p:ph type="body" sz="quarter" idx="13"/>
          </p:nvPr>
        </p:nvSpPr>
        <p:spPr/>
        <p:txBody>
          <a:bodyPr/>
          <a:lstStyle/>
          <a:p>
            <a:r>
              <a:rPr lang="en-US" dirty="0"/>
              <a:t>3</a:t>
            </a:r>
          </a:p>
        </p:txBody>
      </p:sp>
    </p:spTree>
    <p:extLst>
      <p:ext uri="{BB962C8B-B14F-4D97-AF65-F5344CB8AC3E}">
        <p14:creationId xmlns:p14="http://schemas.microsoft.com/office/powerpoint/2010/main" val="41183678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411" r="19411"/>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2246769"/>
          </a:xfrm>
          <a:prstGeom prst="rect">
            <a:avLst/>
          </a:prstGeom>
          <a:noFill/>
        </p:spPr>
        <p:txBody>
          <a:bodyPr wrap="square" rtlCol="0">
            <a:spAutoFit/>
          </a:bodyPr>
          <a:lstStyle/>
          <a:p>
            <a:r>
              <a:rPr lang="en-US" sz="2800" dirty="0"/>
              <a:t>“My chief objection to the form-critical scholars… is that </a:t>
            </a:r>
            <a:r>
              <a:rPr lang="en-US" sz="2800" b="1" dirty="0">
                <a:highlight>
                  <a:srgbClr val="C00002"/>
                </a:highlight>
              </a:rPr>
              <a:t>their work is not sufficiently </a:t>
            </a:r>
            <a:r>
              <a:rPr lang="en-US" sz="2800" b="1" i="1" dirty="0">
                <a:highlight>
                  <a:srgbClr val="C00002"/>
                </a:highlight>
              </a:rPr>
              <a:t>historical</a:t>
            </a:r>
            <a:r>
              <a:rPr lang="en-US" sz="2800" dirty="0"/>
              <a:t>.”</a:t>
            </a:r>
            <a:endParaRPr lang="en-US" sz="28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BIRGER GERHARDSSON</a:t>
            </a:r>
            <a:br>
              <a:rPr lang="en-US" sz="2000" b="1" dirty="0">
                <a:solidFill>
                  <a:schemeClr val="tx1"/>
                </a:solidFill>
              </a:rPr>
            </a:br>
            <a:r>
              <a:rPr lang="en-US" sz="2000" i="1" dirty="0">
                <a:solidFill>
                  <a:schemeClr val="tx1"/>
                </a:solidFill>
              </a:rPr>
              <a:t>The Reliability of the Gospel Traditions</a:t>
            </a:r>
          </a:p>
          <a:p>
            <a:r>
              <a:rPr lang="en-US" sz="2000" i="1" dirty="0">
                <a:solidFill>
                  <a:schemeClr val="tx1"/>
                </a:solidFill>
              </a:rPr>
              <a:t>(page 2)</a:t>
            </a:r>
          </a:p>
        </p:txBody>
      </p:sp>
    </p:spTree>
    <p:extLst>
      <p:ext uri="{BB962C8B-B14F-4D97-AF65-F5344CB8AC3E}">
        <p14:creationId xmlns:p14="http://schemas.microsoft.com/office/powerpoint/2010/main" val="3381839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28600" y="152400"/>
            <a:ext cx="8610600" cy="769441"/>
          </a:xfrm>
          <a:prstGeom prst="rect">
            <a:avLst/>
          </a:prstGeom>
          <a:noFill/>
        </p:spPr>
        <p:txBody>
          <a:bodyPr wrap="square" rtlCol="0">
            <a:spAutoFit/>
          </a:bodyPr>
          <a:lstStyle/>
          <a:p>
            <a:r>
              <a:rPr lang="en-US" sz="4400" b="1" dirty="0"/>
              <a:t>Key Takeaways</a:t>
            </a:r>
          </a:p>
        </p:txBody>
      </p:sp>
      <p:cxnSp>
        <p:nvCxnSpPr>
          <p:cNvPr id="8" name="Straight Connector 7">
            <a:extLst>
              <a:ext uri="{FF2B5EF4-FFF2-40B4-BE49-F238E27FC236}">
                <a16:creationId xmlns:a16="http://schemas.microsoft.com/office/drawing/2014/main" id="{B1CE1C68-C736-2F42-AD3D-29FCB9A69CAD}"/>
              </a:ext>
            </a:extLst>
          </p:cNvPr>
          <p:cNvCxnSpPr>
            <a:cxnSpLocks/>
          </p:cNvCxnSpPr>
          <p:nvPr/>
        </p:nvCxnSpPr>
        <p:spPr>
          <a:xfrm>
            <a:off x="304800" y="1066800"/>
            <a:ext cx="8534400" cy="0"/>
          </a:xfrm>
          <a:prstGeom prst="line">
            <a:avLst/>
          </a:prstGeom>
          <a:ln w="76200">
            <a:solidFill>
              <a:srgbClr val="009EC0"/>
            </a:solidFill>
          </a:ln>
        </p:spPr>
        <p:style>
          <a:lnRef idx="1">
            <a:schemeClr val="dk1"/>
          </a:lnRef>
          <a:fillRef idx="0">
            <a:schemeClr val="dk1"/>
          </a:fillRef>
          <a:effectRef idx="0">
            <a:schemeClr val="dk1"/>
          </a:effectRef>
          <a:fontRef idx="minor">
            <a:schemeClr val="tx1"/>
          </a:fontRef>
        </p:style>
      </p:cxnSp>
      <p:grpSp>
        <p:nvGrpSpPr>
          <p:cNvPr id="20" name="Group 19">
            <a:extLst>
              <a:ext uri="{FF2B5EF4-FFF2-40B4-BE49-F238E27FC236}">
                <a16:creationId xmlns:a16="http://schemas.microsoft.com/office/drawing/2014/main" id="{B100491B-5E94-7844-8A89-03E52214B0F2}"/>
              </a:ext>
            </a:extLst>
          </p:cNvPr>
          <p:cNvGrpSpPr/>
          <p:nvPr/>
        </p:nvGrpSpPr>
        <p:grpSpPr>
          <a:xfrm>
            <a:off x="533400" y="2895600"/>
            <a:ext cx="8001000" cy="685800"/>
            <a:chOff x="533400" y="2895600"/>
            <a:chExt cx="8001000" cy="685800"/>
          </a:xfrm>
        </p:grpSpPr>
        <p:sp>
          <p:nvSpPr>
            <p:cNvPr id="21" name="Oval 20">
              <a:extLst>
                <a:ext uri="{FF2B5EF4-FFF2-40B4-BE49-F238E27FC236}">
                  <a16:creationId xmlns:a16="http://schemas.microsoft.com/office/drawing/2014/main" id="{2D793611-2002-2941-A1A3-9144CD2357AF}"/>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2</a:t>
              </a:r>
            </a:p>
          </p:txBody>
        </p:sp>
        <p:sp>
          <p:nvSpPr>
            <p:cNvPr id="22" name="Rectangle 21">
              <a:extLst>
                <a:ext uri="{FF2B5EF4-FFF2-40B4-BE49-F238E27FC236}">
                  <a16:creationId xmlns:a16="http://schemas.microsoft.com/office/drawing/2014/main" id="{4CEEE6E8-900F-7442-88A0-C55E4ED2151E}"/>
                </a:ext>
              </a:extLst>
            </p:cNvPr>
            <p:cNvSpPr/>
            <p:nvPr/>
          </p:nvSpPr>
          <p:spPr>
            <a:xfrm>
              <a:off x="1447800" y="2895600"/>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The New Testament is best understood </a:t>
              </a:r>
              <a:r>
                <a:rPr lang="en-US" sz="2400" b="1" dirty="0">
                  <a:solidFill>
                    <a:schemeClr val="tx1"/>
                  </a:solidFill>
                  <a:highlight>
                    <a:srgbClr val="C00002"/>
                  </a:highlight>
                </a:rPr>
                <a:t>within a Jewish context</a:t>
              </a:r>
            </a:p>
          </p:txBody>
        </p:sp>
      </p:grpSp>
      <p:grpSp>
        <p:nvGrpSpPr>
          <p:cNvPr id="23" name="Group 22">
            <a:extLst>
              <a:ext uri="{FF2B5EF4-FFF2-40B4-BE49-F238E27FC236}">
                <a16:creationId xmlns:a16="http://schemas.microsoft.com/office/drawing/2014/main" id="{1156D6FF-8EAC-C64C-BABB-BFFBADB3F192}"/>
              </a:ext>
            </a:extLst>
          </p:cNvPr>
          <p:cNvGrpSpPr/>
          <p:nvPr/>
        </p:nvGrpSpPr>
        <p:grpSpPr>
          <a:xfrm>
            <a:off x="533400" y="1833265"/>
            <a:ext cx="8001000" cy="685800"/>
            <a:chOff x="533400" y="1833265"/>
            <a:chExt cx="8001000" cy="685800"/>
          </a:xfrm>
        </p:grpSpPr>
        <p:sp>
          <p:nvSpPr>
            <p:cNvPr id="24" name="Oval 23">
              <a:extLst>
                <a:ext uri="{FF2B5EF4-FFF2-40B4-BE49-F238E27FC236}">
                  <a16:creationId xmlns:a16="http://schemas.microsoft.com/office/drawing/2014/main" id="{DC2DA44D-2304-E94C-A639-94628468A4D6}"/>
                </a:ext>
              </a:extLst>
            </p:cNvPr>
            <p:cNvSpPr/>
            <p:nvPr/>
          </p:nvSpPr>
          <p:spPr>
            <a:xfrm>
              <a:off x="533400" y="1833265"/>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1</a:t>
              </a:r>
            </a:p>
          </p:txBody>
        </p:sp>
        <p:sp>
          <p:nvSpPr>
            <p:cNvPr id="25" name="Rectangle 24">
              <a:extLst>
                <a:ext uri="{FF2B5EF4-FFF2-40B4-BE49-F238E27FC236}">
                  <a16:creationId xmlns:a16="http://schemas.microsoft.com/office/drawing/2014/main" id="{E47BC561-7239-1249-9695-F8CA0F33404D}"/>
                </a:ext>
              </a:extLst>
            </p:cNvPr>
            <p:cNvSpPr/>
            <p:nvPr/>
          </p:nvSpPr>
          <p:spPr>
            <a:xfrm>
              <a:off x="1447800" y="1833265"/>
              <a:ext cx="7086600" cy="685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Jews had sophisticated teaching methods designed to </a:t>
              </a:r>
              <a:r>
                <a:rPr lang="en-US" sz="2400" b="1" dirty="0">
                  <a:solidFill>
                    <a:schemeClr val="tx1"/>
                  </a:solidFill>
                  <a:highlight>
                    <a:srgbClr val="C00002"/>
                  </a:highlight>
                </a:rPr>
                <a:t>improve memorization </a:t>
              </a:r>
            </a:p>
          </p:txBody>
        </p:sp>
      </p:grpSp>
      <p:grpSp>
        <p:nvGrpSpPr>
          <p:cNvPr id="26" name="Group 25">
            <a:extLst>
              <a:ext uri="{FF2B5EF4-FFF2-40B4-BE49-F238E27FC236}">
                <a16:creationId xmlns:a16="http://schemas.microsoft.com/office/drawing/2014/main" id="{82BAC807-49F5-6C42-9A21-3EFF2F7E7984}"/>
              </a:ext>
            </a:extLst>
          </p:cNvPr>
          <p:cNvGrpSpPr/>
          <p:nvPr/>
        </p:nvGrpSpPr>
        <p:grpSpPr>
          <a:xfrm>
            <a:off x="533400" y="3957935"/>
            <a:ext cx="8001000" cy="1452266"/>
            <a:chOff x="533400" y="2895600"/>
            <a:chExt cx="8001000" cy="1452266"/>
          </a:xfrm>
        </p:grpSpPr>
        <p:sp>
          <p:nvSpPr>
            <p:cNvPr id="27" name="Oval 26">
              <a:extLst>
                <a:ext uri="{FF2B5EF4-FFF2-40B4-BE49-F238E27FC236}">
                  <a16:creationId xmlns:a16="http://schemas.microsoft.com/office/drawing/2014/main" id="{36C7B09C-EC0C-9649-AAD3-623AA1D84237}"/>
                </a:ext>
              </a:extLst>
            </p:cNvPr>
            <p:cNvSpPr/>
            <p:nvPr/>
          </p:nvSpPr>
          <p:spPr>
            <a:xfrm>
              <a:off x="533400" y="2895600"/>
              <a:ext cx="685800" cy="685800"/>
            </a:xfrm>
            <a:prstGeom prst="ellipse">
              <a:avLst/>
            </a:prstGeom>
            <a:solidFill>
              <a:srgbClr val="009E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3</a:t>
              </a:r>
            </a:p>
          </p:txBody>
        </p:sp>
        <p:sp>
          <p:nvSpPr>
            <p:cNvPr id="28" name="Rectangle 27">
              <a:extLst>
                <a:ext uri="{FF2B5EF4-FFF2-40B4-BE49-F238E27FC236}">
                  <a16:creationId xmlns:a16="http://schemas.microsoft.com/office/drawing/2014/main" id="{6865C23F-BB43-594E-BFE8-0CE81B887646}"/>
                </a:ext>
              </a:extLst>
            </p:cNvPr>
            <p:cNvSpPr/>
            <p:nvPr/>
          </p:nvSpPr>
          <p:spPr>
            <a:xfrm>
              <a:off x="1447800" y="2895600"/>
              <a:ext cx="7086600" cy="14522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Jesus used many Jewish teaching methods:</a:t>
              </a:r>
            </a:p>
            <a:p>
              <a:pPr marL="457200" indent="-457200">
                <a:buFont typeface="+mj-lt"/>
                <a:buAutoNum type="arabicPeriod"/>
              </a:pPr>
              <a:r>
                <a:rPr lang="en-US" sz="2400" dirty="0">
                  <a:solidFill>
                    <a:schemeClr val="tx1"/>
                  </a:solidFill>
                </a:rPr>
                <a:t>Object lessons</a:t>
              </a:r>
            </a:p>
            <a:p>
              <a:pPr marL="457200" indent="-457200">
                <a:buFont typeface="+mj-lt"/>
                <a:buAutoNum type="arabicPeriod"/>
              </a:pPr>
              <a:r>
                <a:rPr lang="en-US" sz="2400" dirty="0">
                  <a:solidFill>
                    <a:schemeClr val="tx1"/>
                  </a:solidFill>
                </a:rPr>
                <a:t>Parables</a:t>
              </a:r>
            </a:p>
            <a:p>
              <a:pPr marL="457200" indent="-457200">
                <a:buFont typeface="+mj-lt"/>
                <a:buAutoNum type="arabicPeriod"/>
              </a:pPr>
              <a:r>
                <a:rPr lang="en-US" sz="2400" dirty="0">
                  <a:solidFill>
                    <a:schemeClr val="tx1"/>
                  </a:solidFill>
                </a:rPr>
                <a:t>Chiastic structures</a:t>
              </a:r>
            </a:p>
          </p:txBody>
        </p:sp>
      </p:grpSp>
    </p:spTree>
    <p:extLst>
      <p:ext uri="{BB962C8B-B14F-4D97-AF65-F5344CB8AC3E}">
        <p14:creationId xmlns:p14="http://schemas.microsoft.com/office/powerpoint/2010/main" val="171043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50"/>
                                        <p:tgtEl>
                                          <p:spTgt spid="6"/>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25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25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25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2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411" r="19411"/>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2169825"/>
          </a:xfrm>
          <a:prstGeom prst="rect">
            <a:avLst/>
          </a:prstGeom>
          <a:noFill/>
        </p:spPr>
        <p:txBody>
          <a:bodyPr wrap="square" rtlCol="0">
            <a:spAutoFit/>
          </a:bodyPr>
          <a:lstStyle/>
          <a:p>
            <a:r>
              <a:rPr lang="en-US" sz="2700" dirty="0"/>
              <a:t>“The implication is that the words and works of Jesus were stamped on the memories of these disciples.”</a:t>
            </a:r>
            <a:endParaRPr lang="en-US" sz="27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BIRGER GERHARDSSON</a:t>
            </a:r>
            <a:br>
              <a:rPr lang="en-US" sz="2000" b="1" dirty="0">
                <a:solidFill>
                  <a:schemeClr val="tx1"/>
                </a:solidFill>
              </a:rPr>
            </a:br>
            <a:r>
              <a:rPr lang="en-US" sz="2000" i="1" dirty="0">
                <a:solidFill>
                  <a:schemeClr val="tx1"/>
                </a:solidFill>
              </a:rPr>
              <a:t>Memory and Manuscript: Oral Tradition and Written Transmission in Rabbinic Judaism and Early Christianity (page 329)</a:t>
            </a:r>
          </a:p>
        </p:txBody>
      </p:sp>
    </p:spTree>
    <p:extLst>
      <p:ext uri="{BB962C8B-B14F-4D97-AF65-F5344CB8AC3E}">
        <p14:creationId xmlns:p14="http://schemas.microsoft.com/office/powerpoint/2010/main" val="1468476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6D0AD62-610F-2343-9B0E-52F648458EA8}"/>
              </a:ext>
            </a:extLst>
          </p:cNvPr>
          <p:cNvGrpSpPr/>
          <p:nvPr/>
        </p:nvGrpSpPr>
        <p:grpSpPr>
          <a:xfrm>
            <a:off x="209549" y="1669464"/>
            <a:ext cx="8724901" cy="954107"/>
            <a:chOff x="304800" y="4648200"/>
            <a:chExt cx="8724901" cy="954107"/>
          </a:xfrm>
        </p:grpSpPr>
        <p:sp>
          <p:nvSpPr>
            <p:cNvPr id="2" name="TextBox 1">
              <a:extLst>
                <a:ext uri="{FF2B5EF4-FFF2-40B4-BE49-F238E27FC236}">
                  <a16:creationId xmlns:a16="http://schemas.microsoft.com/office/drawing/2014/main" id="{65E69FF4-5D6C-1F4A-BC1D-8328E1004154}"/>
                </a:ext>
              </a:extLst>
            </p:cNvPr>
            <p:cNvSpPr txBox="1"/>
            <p:nvPr/>
          </p:nvSpPr>
          <p:spPr>
            <a:xfrm>
              <a:off x="304800" y="4648200"/>
              <a:ext cx="1147943" cy="523220"/>
            </a:xfrm>
            <a:prstGeom prst="rect">
              <a:avLst/>
            </a:prstGeom>
            <a:noFill/>
          </p:spPr>
          <p:txBody>
            <a:bodyPr wrap="none" rtlCol="0">
              <a:spAutoFit/>
            </a:bodyPr>
            <a:lstStyle/>
            <a:p>
              <a:r>
                <a:rPr lang="en-US" sz="2800" dirty="0">
                  <a:solidFill>
                    <a:srgbClr val="009EC0"/>
                  </a:solidFill>
                </a:rPr>
                <a:t>What?</a:t>
              </a:r>
            </a:p>
          </p:txBody>
        </p:sp>
        <p:sp>
          <p:nvSpPr>
            <p:cNvPr id="3" name="TextBox 2">
              <a:extLst>
                <a:ext uri="{FF2B5EF4-FFF2-40B4-BE49-F238E27FC236}">
                  <a16:creationId xmlns:a16="http://schemas.microsoft.com/office/drawing/2014/main" id="{E796A5EC-87C6-D048-8010-771FD1CA8E24}"/>
                </a:ext>
              </a:extLst>
            </p:cNvPr>
            <p:cNvSpPr txBox="1"/>
            <p:nvPr/>
          </p:nvSpPr>
          <p:spPr>
            <a:xfrm>
              <a:off x="1600201" y="4648200"/>
              <a:ext cx="7429500" cy="954107"/>
            </a:xfrm>
            <a:prstGeom prst="rect">
              <a:avLst/>
            </a:prstGeom>
            <a:noFill/>
          </p:spPr>
          <p:txBody>
            <a:bodyPr wrap="square" rtlCol="0">
              <a:spAutoFit/>
            </a:bodyPr>
            <a:lstStyle/>
            <a:p>
              <a:r>
                <a:rPr lang="en-US" sz="2800" dirty="0"/>
                <a:t>Understand Rabbinical teaching methods and see them being used by Jesus</a:t>
              </a:r>
            </a:p>
          </p:txBody>
        </p:sp>
      </p:grpSp>
      <p:grpSp>
        <p:nvGrpSpPr>
          <p:cNvPr id="6" name="Group 5">
            <a:extLst>
              <a:ext uri="{FF2B5EF4-FFF2-40B4-BE49-F238E27FC236}">
                <a16:creationId xmlns:a16="http://schemas.microsoft.com/office/drawing/2014/main" id="{16DEED69-411E-5C47-8C2F-1FA7F3AC4BAB}"/>
              </a:ext>
            </a:extLst>
          </p:cNvPr>
          <p:cNvGrpSpPr/>
          <p:nvPr/>
        </p:nvGrpSpPr>
        <p:grpSpPr>
          <a:xfrm>
            <a:off x="209549" y="2860491"/>
            <a:ext cx="8724901" cy="954107"/>
            <a:chOff x="304800" y="4648200"/>
            <a:chExt cx="8724901" cy="954107"/>
          </a:xfrm>
        </p:grpSpPr>
        <p:sp>
          <p:nvSpPr>
            <p:cNvPr id="7" name="TextBox 6">
              <a:extLst>
                <a:ext uri="{FF2B5EF4-FFF2-40B4-BE49-F238E27FC236}">
                  <a16:creationId xmlns:a16="http://schemas.microsoft.com/office/drawing/2014/main" id="{0BE67C1E-EE53-F64B-A1C4-C71C7BD5283F}"/>
                </a:ext>
              </a:extLst>
            </p:cNvPr>
            <p:cNvSpPr txBox="1"/>
            <p:nvPr/>
          </p:nvSpPr>
          <p:spPr>
            <a:xfrm>
              <a:off x="304800" y="4648200"/>
              <a:ext cx="1014765" cy="523220"/>
            </a:xfrm>
            <a:prstGeom prst="rect">
              <a:avLst/>
            </a:prstGeom>
            <a:noFill/>
          </p:spPr>
          <p:txBody>
            <a:bodyPr wrap="none" rtlCol="0">
              <a:spAutoFit/>
            </a:bodyPr>
            <a:lstStyle/>
            <a:p>
              <a:r>
                <a:rPr lang="en-US" sz="2800" dirty="0">
                  <a:solidFill>
                    <a:srgbClr val="009EC0"/>
                  </a:solidFill>
                </a:rPr>
                <a:t>Why?</a:t>
              </a:r>
            </a:p>
          </p:txBody>
        </p:sp>
        <p:sp>
          <p:nvSpPr>
            <p:cNvPr id="8" name="TextBox 7">
              <a:extLst>
                <a:ext uri="{FF2B5EF4-FFF2-40B4-BE49-F238E27FC236}">
                  <a16:creationId xmlns:a16="http://schemas.microsoft.com/office/drawing/2014/main" id="{44657A2D-A10C-1745-AFDB-1C0FC5EA2AAD}"/>
                </a:ext>
              </a:extLst>
            </p:cNvPr>
            <p:cNvSpPr txBox="1"/>
            <p:nvPr/>
          </p:nvSpPr>
          <p:spPr>
            <a:xfrm>
              <a:off x="1600201" y="4648200"/>
              <a:ext cx="7429500" cy="954107"/>
            </a:xfrm>
            <a:prstGeom prst="rect">
              <a:avLst/>
            </a:prstGeom>
            <a:noFill/>
          </p:spPr>
          <p:txBody>
            <a:bodyPr wrap="square" rtlCol="0">
              <a:spAutoFit/>
            </a:bodyPr>
            <a:lstStyle/>
            <a:p>
              <a:r>
                <a:rPr lang="en-US" sz="2800" dirty="0"/>
                <a:t>To understand that the New Testament was not passed down haphazardly</a:t>
              </a:r>
            </a:p>
          </p:txBody>
        </p:sp>
      </p:grpSp>
      <p:grpSp>
        <p:nvGrpSpPr>
          <p:cNvPr id="9" name="Group 8">
            <a:extLst>
              <a:ext uri="{FF2B5EF4-FFF2-40B4-BE49-F238E27FC236}">
                <a16:creationId xmlns:a16="http://schemas.microsoft.com/office/drawing/2014/main" id="{493A2E7B-FE2C-7045-B882-6D1EC3306C1D}"/>
              </a:ext>
            </a:extLst>
          </p:cNvPr>
          <p:cNvGrpSpPr/>
          <p:nvPr/>
        </p:nvGrpSpPr>
        <p:grpSpPr>
          <a:xfrm>
            <a:off x="209549" y="4051518"/>
            <a:ext cx="8724901" cy="1815882"/>
            <a:chOff x="304800" y="4648200"/>
            <a:chExt cx="8724901" cy="1815882"/>
          </a:xfrm>
        </p:grpSpPr>
        <p:sp>
          <p:nvSpPr>
            <p:cNvPr id="10" name="TextBox 9">
              <a:extLst>
                <a:ext uri="{FF2B5EF4-FFF2-40B4-BE49-F238E27FC236}">
                  <a16:creationId xmlns:a16="http://schemas.microsoft.com/office/drawing/2014/main" id="{DCC9CB31-E9E8-7549-8460-8E8840BD1585}"/>
                </a:ext>
              </a:extLst>
            </p:cNvPr>
            <p:cNvSpPr txBox="1"/>
            <p:nvPr/>
          </p:nvSpPr>
          <p:spPr>
            <a:xfrm>
              <a:off x="304800" y="4648200"/>
              <a:ext cx="1020023" cy="523220"/>
            </a:xfrm>
            <a:prstGeom prst="rect">
              <a:avLst/>
            </a:prstGeom>
            <a:noFill/>
          </p:spPr>
          <p:txBody>
            <a:bodyPr wrap="none" rtlCol="0">
              <a:spAutoFit/>
            </a:bodyPr>
            <a:lstStyle/>
            <a:p>
              <a:r>
                <a:rPr lang="en-US" sz="2800" dirty="0">
                  <a:solidFill>
                    <a:srgbClr val="009EC0"/>
                  </a:solidFill>
                </a:rPr>
                <a:t>How?</a:t>
              </a:r>
            </a:p>
          </p:txBody>
        </p:sp>
        <p:sp>
          <p:nvSpPr>
            <p:cNvPr id="11" name="TextBox 10">
              <a:extLst>
                <a:ext uri="{FF2B5EF4-FFF2-40B4-BE49-F238E27FC236}">
                  <a16:creationId xmlns:a16="http://schemas.microsoft.com/office/drawing/2014/main" id="{4729ADED-FFF5-454C-BE17-6323C474D829}"/>
                </a:ext>
              </a:extLst>
            </p:cNvPr>
            <p:cNvSpPr txBox="1"/>
            <p:nvPr/>
          </p:nvSpPr>
          <p:spPr>
            <a:xfrm>
              <a:off x="1600201" y="4648200"/>
              <a:ext cx="7429500" cy="1815882"/>
            </a:xfrm>
            <a:prstGeom prst="rect">
              <a:avLst/>
            </a:prstGeom>
            <a:noFill/>
          </p:spPr>
          <p:txBody>
            <a:bodyPr wrap="square" rtlCol="0">
              <a:spAutoFit/>
            </a:bodyPr>
            <a:lstStyle/>
            <a:p>
              <a:r>
                <a:rPr lang="en-US" sz="2800" dirty="0"/>
                <a:t>By showing:</a:t>
              </a:r>
            </a:p>
            <a:p>
              <a:pPr marL="342900" indent="-342900">
                <a:buAutoNum type="arabicPeriod"/>
              </a:pPr>
              <a:r>
                <a:rPr lang="en-US" sz="2800" dirty="0"/>
                <a:t>How “traditions” were passed down</a:t>
              </a:r>
            </a:p>
            <a:p>
              <a:pPr marL="342900" indent="-342900">
                <a:buFontTx/>
                <a:buAutoNum type="arabicPeriod"/>
              </a:pPr>
              <a:r>
                <a:rPr lang="en-US" sz="2800" dirty="0"/>
                <a:t>Recognizing techniques used by Jesus’ to aid memorization</a:t>
              </a:r>
            </a:p>
          </p:txBody>
        </p:sp>
      </p:grpSp>
      <p:cxnSp>
        <p:nvCxnSpPr>
          <p:cNvPr id="13" name="Straight Connector 12">
            <a:extLst>
              <a:ext uri="{FF2B5EF4-FFF2-40B4-BE49-F238E27FC236}">
                <a16:creationId xmlns:a16="http://schemas.microsoft.com/office/drawing/2014/main" id="{09B462F9-C753-8044-8DE2-965ABC154D9C}"/>
              </a:ext>
            </a:extLst>
          </p:cNvPr>
          <p:cNvCxnSpPr>
            <a:cxnSpLocks/>
          </p:cNvCxnSpPr>
          <p:nvPr/>
        </p:nvCxnSpPr>
        <p:spPr>
          <a:xfrm>
            <a:off x="1373874" y="1669464"/>
            <a:ext cx="0" cy="4197936"/>
          </a:xfrm>
          <a:prstGeom prst="line">
            <a:avLst/>
          </a:prstGeom>
          <a:ln>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43D1156-26DE-A44F-B5F8-AACFA794E957}"/>
              </a:ext>
            </a:extLst>
          </p:cNvPr>
          <p:cNvSpPr txBox="1"/>
          <p:nvPr/>
        </p:nvSpPr>
        <p:spPr>
          <a:xfrm>
            <a:off x="209549" y="708674"/>
            <a:ext cx="8934451" cy="769441"/>
          </a:xfrm>
          <a:prstGeom prst="rect">
            <a:avLst/>
          </a:prstGeom>
          <a:noFill/>
        </p:spPr>
        <p:txBody>
          <a:bodyPr wrap="square" rtlCol="0">
            <a:spAutoFit/>
          </a:bodyPr>
          <a:lstStyle/>
          <a:p>
            <a:r>
              <a:rPr lang="en-US" sz="4400" b="1" dirty="0"/>
              <a:t>IDEA IN BRIEF</a:t>
            </a:r>
          </a:p>
        </p:txBody>
      </p:sp>
    </p:spTree>
    <p:extLst>
      <p:ext uri="{BB962C8B-B14F-4D97-AF65-F5344CB8AC3E}">
        <p14:creationId xmlns:p14="http://schemas.microsoft.com/office/powerpoint/2010/main" val="3427380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25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250"/>
                                        <p:tgtEl>
                                          <p:spTgt spid="13"/>
                                        </p:tgtEl>
                                      </p:cBhvr>
                                    </p:animEffect>
                                  </p:childTnLst>
                                </p:cTn>
                              </p:par>
                            </p:childTnLst>
                          </p:cTn>
                        </p:par>
                        <p:par>
                          <p:cTn id="13" fill="hold">
                            <p:stCondLst>
                              <p:cond delay="25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25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25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411" r="19411"/>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046988"/>
          </a:xfrm>
          <a:prstGeom prst="rect">
            <a:avLst/>
          </a:prstGeom>
          <a:noFill/>
        </p:spPr>
        <p:txBody>
          <a:bodyPr wrap="square" rtlCol="0">
            <a:spAutoFit/>
          </a:bodyPr>
          <a:lstStyle/>
          <a:p>
            <a:r>
              <a:rPr lang="en-US" sz="2400" dirty="0"/>
              <a:t>“…it is unrealistic to support that forgetfulness and the exercise of a pious imagination had too much hand in transforming authentic memories beyond all recognition in the course of a few short decades.”</a:t>
            </a:r>
            <a:endParaRPr lang="en-US" sz="24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BIRGER GERHARDSSON</a:t>
            </a:r>
            <a:br>
              <a:rPr lang="en-US" sz="2000" b="1" dirty="0">
                <a:solidFill>
                  <a:schemeClr val="tx1"/>
                </a:solidFill>
              </a:rPr>
            </a:br>
            <a:r>
              <a:rPr lang="en-US" sz="2000" i="1" dirty="0">
                <a:solidFill>
                  <a:schemeClr val="tx1"/>
                </a:solidFill>
              </a:rPr>
              <a:t>Memory and Manuscript: Oral Tradition and Written Transmission in Rabbinic Judaism and Early Christianity (page 329)</a:t>
            </a:r>
          </a:p>
        </p:txBody>
      </p:sp>
    </p:spTree>
    <p:extLst>
      <p:ext uri="{BB962C8B-B14F-4D97-AF65-F5344CB8AC3E}">
        <p14:creationId xmlns:p14="http://schemas.microsoft.com/office/powerpoint/2010/main" val="110786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par>
                                <p:cTn id="8" presetID="0" presetClass="path" presetSubtype="0" accel="50000" decel="50000" fill="hold" grpId="1" nodeType="withEffect">
                                  <p:stCondLst>
                                    <p:cond delay="0"/>
                                  </p:stCondLst>
                                  <p:childTnLst>
                                    <p:animMotion origin="layout" path="M -1.38889E-6 0.0169 L -1.38889E-6 -1.11111E-6 " pathEditMode="relative" rAng="0" ptsTypes="AA">
                                      <p:cBhvr>
                                        <p:cTn id="9" dur="200" fill="hold"/>
                                        <p:tgtEl>
                                          <p:spTgt spid="8"/>
                                        </p:tgtEl>
                                        <p:attrNameLst>
                                          <p:attrName>ppt_x</p:attrName>
                                          <p:attrName>ppt_y</p:attrName>
                                        </p:attrNameLst>
                                      </p:cBhvr>
                                      <p:rCtr x="0" y="-85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03D264F-ECD0-C04C-988A-FFBA96D92856}"/>
              </a:ext>
            </a:extLst>
          </p:cNvPr>
          <p:cNvGraphicFramePr>
            <a:graphicFrameLocks noGrp="1"/>
          </p:cNvGraphicFramePr>
          <p:nvPr>
            <p:extLst>
              <p:ext uri="{D42A27DB-BD31-4B8C-83A1-F6EECF244321}">
                <p14:modId xmlns:p14="http://schemas.microsoft.com/office/powerpoint/2010/main" val="4240635408"/>
              </p:ext>
            </p:extLst>
          </p:nvPr>
        </p:nvGraphicFramePr>
        <p:xfrm>
          <a:off x="533400" y="1752600"/>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1</a:t>
                      </a: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400" dirty="0">
                          <a:solidFill>
                            <a:srgbClr val="FFFFFF"/>
                          </a:solidFill>
                        </a:rPr>
                        <a:t>Hear it</a:t>
                      </a:r>
                    </a:p>
                  </a:txBody>
                  <a:tcP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C61F3526-BB20-964E-80C8-5122748A0C48}"/>
              </a:ext>
            </a:extLst>
          </p:cNvPr>
          <p:cNvGraphicFramePr>
            <a:graphicFrameLocks noGrp="1"/>
          </p:cNvGraphicFramePr>
          <p:nvPr>
            <p:extLst>
              <p:ext uri="{D42A27DB-BD31-4B8C-83A1-F6EECF244321}">
                <p14:modId xmlns:p14="http://schemas.microsoft.com/office/powerpoint/2010/main" val="146574903"/>
              </p:ext>
            </p:extLst>
          </p:nvPr>
        </p:nvGraphicFramePr>
        <p:xfrm>
          <a:off x="533399" y="2625521"/>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2</a:t>
                      </a:r>
                    </a:p>
                  </a:txBody>
                  <a:tcPr>
                    <a:solidFill>
                      <a:srgbClr val="009FC0"/>
                    </a:solidFill>
                  </a:tcPr>
                </a:tc>
                <a:tc>
                  <a:txBody>
                    <a:bodyPr/>
                    <a:lstStyle/>
                    <a:p>
                      <a:pPr marL="0" indent="0">
                        <a:buFont typeface="+mj-lt"/>
                        <a:buNone/>
                      </a:pPr>
                      <a:r>
                        <a:rPr lang="en-US" sz="4400" dirty="0">
                          <a:solidFill>
                            <a:srgbClr val="FFFFFF"/>
                          </a:solidFill>
                        </a:rPr>
                        <a:t>Hear it repeatedly</a:t>
                      </a:r>
                    </a:p>
                  </a:txBody>
                  <a:tcP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76367B51-F80C-B641-B7CD-96CE11292F69}"/>
              </a:ext>
            </a:extLst>
          </p:cNvPr>
          <p:cNvGraphicFramePr>
            <a:graphicFrameLocks noGrp="1"/>
          </p:cNvGraphicFramePr>
          <p:nvPr>
            <p:extLst>
              <p:ext uri="{D42A27DB-BD31-4B8C-83A1-F6EECF244321}">
                <p14:modId xmlns:p14="http://schemas.microsoft.com/office/powerpoint/2010/main" val="3648467220"/>
              </p:ext>
            </p:extLst>
          </p:nvPr>
        </p:nvGraphicFramePr>
        <p:xfrm>
          <a:off x="533398" y="3511018"/>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3</a:t>
                      </a:r>
                    </a:p>
                  </a:txBody>
                  <a:tcPr>
                    <a:solidFill>
                      <a:srgbClr val="009FC0"/>
                    </a:solidFill>
                  </a:tcPr>
                </a:tc>
                <a:tc>
                  <a:txBody>
                    <a:bodyPr/>
                    <a:lstStyle/>
                    <a:p>
                      <a:pPr marL="0" indent="0">
                        <a:buFont typeface="+mj-lt"/>
                        <a:buNone/>
                      </a:pPr>
                      <a:r>
                        <a:rPr lang="en-US" sz="4400" dirty="0">
                          <a:solidFill>
                            <a:srgbClr val="FFFFFF"/>
                          </a:solidFill>
                        </a:rPr>
                        <a:t>Be able to repeat it back</a:t>
                      </a:r>
                    </a:p>
                  </a:txBody>
                  <a:tcPr/>
                </a:tc>
                <a:extLst>
                  <a:ext uri="{0D108BD9-81ED-4DB2-BD59-A6C34878D82A}">
                    <a16:rowId xmlns:a16="http://schemas.microsoft.com/office/drawing/2014/main" val="126959746"/>
                  </a:ext>
                </a:extLst>
              </a:tr>
            </a:tbl>
          </a:graphicData>
        </a:graphic>
      </p:graphicFrame>
      <p:graphicFrame>
        <p:nvGraphicFramePr>
          <p:cNvPr id="13" name="Table 12">
            <a:extLst>
              <a:ext uri="{FF2B5EF4-FFF2-40B4-BE49-F238E27FC236}">
                <a16:creationId xmlns:a16="http://schemas.microsoft.com/office/drawing/2014/main" id="{700B81DF-4735-5547-9FF1-A873C702D2E1}"/>
              </a:ext>
            </a:extLst>
          </p:cNvPr>
          <p:cNvGraphicFramePr>
            <a:graphicFrameLocks noGrp="1"/>
          </p:cNvGraphicFramePr>
          <p:nvPr>
            <p:extLst>
              <p:ext uri="{D42A27DB-BD31-4B8C-83A1-F6EECF244321}">
                <p14:modId xmlns:p14="http://schemas.microsoft.com/office/powerpoint/2010/main" val="3604206746"/>
              </p:ext>
            </p:extLst>
          </p:nvPr>
        </p:nvGraphicFramePr>
        <p:xfrm>
          <a:off x="533397" y="4396515"/>
          <a:ext cx="7777655" cy="762000"/>
        </p:xfrm>
        <a:graphic>
          <a:graphicData uri="http://schemas.openxmlformats.org/drawingml/2006/table">
            <a:tbl>
              <a:tblPr firstRow="1" bandRow="1">
                <a:tableStyleId>{2D5ABB26-0587-4C30-8999-92F81FD0307C}</a:tableStyleId>
              </a:tblPr>
              <a:tblGrid>
                <a:gridCol w="538656">
                  <a:extLst>
                    <a:ext uri="{9D8B030D-6E8A-4147-A177-3AD203B41FA5}">
                      <a16:colId xmlns:a16="http://schemas.microsoft.com/office/drawing/2014/main" val="2694226460"/>
                    </a:ext>
                  </a:extLst>
                </a:gridCol>
                <a:gridCol w="7238999">
                  <a:extLst>
                    <a:ext uri="{9D8B030D-6E8A-4147-A177-3AD203B41FA5}">
                      <a16:colId xmlns:a16="http://schemas.microsoft.com/office/drawing/2014/main" val="2725964387"/>
                    </a:ext>
                  </a:extLst>
                </a:gridCol>
              </a:tblGrid>
              <a:tr h="370840">
                <a:tc>
                  <a:txBody>
                    <a:bodyPr/>
                    <a:lstStyle/>
                    <a:p>
                      <a:pPr algn="ctr"/>
                      <a:r>
                        <a:rPr lang="en-US" sz="4400" dirty="0">
                          <a:solidFill>
                            <a:schemeClr val="bg1"/>
                          </a:solidFill>
                        </a:rPr>
                        <a:t>4</a:t>
                      </a:r>
                    </a:p>
                  </a:txBody>
                  <a:tcPr>
                    <a:solidFill>
                      <a:srgbClr val="009FC0"/>
                    </a:solidFill>
                  </a:tcPr>
                </a:tc>
                <a:tc>
                  <a:txBody>
                    <a:bodyPr/>
                    <a:lstStyle/>
                    <a:p>
                      <a:pPr marL="0" indent="0">
                        <a:buFont typeface="+mj-lt"/>
                        <a:buNone/>
                      </a:pPr>
                      <a:r>
                        <a:rPr lang="en-US" sz="4400" dirty="0">
                          <a:solidFill>
                            <a:srgbClr val="FFFFFF"/>
                          </a:solidFill>
                        </a:rPr>
                        <a:t>Understand it</a:t>
                      </a:r>
                    </a:p>
                  </a:txBody>
                  <a:tcP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3361287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“Since it says: 'Speak unto the children of Israel and say unto them'(Lev. 1:2), I know only that he was to </a:t>
            </a:r>
            <a:r>
              <a:rPr lang="en-US" dirty="0">
                <a:highlight>
                  <a:srgbClr val="C00002"/>
                </a:highlight>
              </a:rPr>
              <a:t>tell them once</a:t>
            </a:r>
            <a:r>
              <a:rPr lang="en-US" dirty="0"/>
              <a:t>.”</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a:bodyPr>
          <a:lstStyle/>
          <a:p>
            <a:pPr algn="l"/>
            <a:r>
              <a:rPr lang="en-US" sz="4400" cap="all" dirty="0">
                <a:solidFill>
                  <a:srgbClr val="009EC0"/>
                </a:solidFill>
              </a:rPr>
              <a:t>Rabbi </a:t>
            </a:r>
            <a:r>
              <a:rPr lang="en-US" sz="4400" cap="all" dirty="0" err="1">
                <a:solidFill>
                  <a:srgbClr val="009EC0"/>
                </a:solidFill>
              </a:rPr>
              <a:t>Aqiba</a:t>
            </a:r>
            <a:br>
              <a:rPr lang="en-US" sz="4000" cap="all" dirty="0">
                <a:solidFill>
                  <a:srgbClr val="009EC0"/>
                </a:solidFill>
              </a:rPr>
            </a:br>
            <a:r>
              <a:rPr lang="en-US" sz="4000" b="0" i="1" dirty="0">
                <a:solidFill>
                  <a:srgbClr val="009EC0"/>
                </a:solidFill>
              </a:rPr>
              <a:t>Babylonian Talmud: </a:t>
            </a:r>
            <a:r>
              <a:rPr lang="en-US" sz="4000" b="0" i="1" dirty="0" err="1">
                <a:solidFill>
                  <a:srgbClr val="009EC0"/>
                </a:solidFill>
              </a:rPr>
              <a:t>Eruvin</a:t>
            </a:r>
            <a:r>
              <a:rPr lang="en-US" sz="4000" b="0" i="1" dirty="0">
                <a:solidFill>
                  <a:srgbClr val="009EC0"/>
                </a:solidFill>
              </a:rPr>
              <a:t> 54b</a:t>
            </a:r>
          </a:p>
        </p:txBody>
      </p:sp>
    </p:spTree>
    <p:extLst>
      <p:ext uri="{BB962C8B-B14F-4D97-AF65-F5344CB8AC3E}">
        <p14:creationId xmlns:p14="http://schemas.microsoft.com/office/powerpoint/2010/main" val="7806805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“How do we know that he was to </a:t>
            </a:r>
            <a:r>
              <a:rPr lang="en-US" dirty="0">
                <a:highlight>
                  <a:srgbClr val="C00002"/>
                </a:highlight>
              </a:rPr>
              <a:t>repeat it to them a </a:t>
            </a:r>
            <a:r>
              <a:rPr lang="en-US" u="sng" dirty="0">
                <a:highlight>
                  <a:srgbClr val="C00002"/>
                </a:highlight>
              </a:rPr>
              <a:t>second</a:t>
            </a:r>
            <a:r>
              <a:rPr lang="en-US" dirty="0">
                <a:highlight>
                  <a:srgbClr val="C00002"/>
                </a:highlight>
              </a:rPr>
              <a:t>, a </a:t>
            </a:r>
            <a:r>
              <a:rPr lang="en-US" u="sng" dirty="0">
                <a:highlight>
                  <a:srgbClr val="C00002"/>
                </a:highlight>
              </a:rPr>
              <a:t>third</a:t>
            </a:r>
            <a:r>
              <a:rPr lang="en-US" dirty="0">
                <a:highlight>
                  <a:srgbClr val="C00002"/>
                </a:highlight>
              </a:rPr>
              <a:t> and a </a:t>
            </a:r>
            <a:r>
              <a:rPr lang="en-US" u="sng" dirty="0">
                <a:highlight>
                  <a:srgbClr val="C00002"/>
                </a:highlight>
              </a:rPr>
              <a:t>fourth</a:t>
            </a:r>
            <a:r>
              <a:rPr lang="en-US" dirty="0">
                <a:highlight>
                  <a:srgbClr val="C00002"/>
                </a:highlight>
              </a:rPr>
              <a:t> time until they learned it</a:t>
            </a:r>
            <a:r>
              <a:rPr lang="en-US" dirty="0"/>
              <a:t>? Scripture says: 'And teach thou it the children of Israel' (Deut. 31:19).”</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a:solidFill>
                  <a:srgbClr val="009EC0"/>
                </a:solidFill>
              </a:rPr>
              <a:t>Rabbi </a:t>
            </a:r>
            <a:r>
              <a:rPr lang="en-US" sz="4400" b="1" cap="all" dirty="0" err="1">
                <a:solidFill>
                  <a:srgbClr val="009EC0"/>
                </a:solidFill>
              </a:rPr>
              <a:t>Aqiba</a:t>
            </a:r>
            <a:br>
              <a:rPr lang="en-US" sz="4400" cap="all" dirty="0">
                <a:solidFill>
                  <a:srgbClr val="009EC0"/>
                </a:solidFill>
              </a:rPr>
            </a:br>
            <a:r>
              <a:rPr lang="en-US" sz="4000" i="1" dirty="0">
                <a:solidFill>
                  <a:srgbClr val="009EC0"/>
                </a:solidFill>
              </a:rPr>
              <a:t>Babylonian Talmud: </a:t>
            </a:r>
            <a:r>
              <a:rPr lang="en-US" sz="4000" i="1" dirty="0" err="1">
                <a:solidFill>
                  <a:srgbClr val="009EC0"/>
                </a:solidFill>
              </a:rPr>
              <a:t>Eruvin</a:t>
            </a:r>
            <a:r>
              <a:rPr lang="en-US" sz="4000" i="1" dirty="0">
                <a:solidFill>
                  <a:srgbClr val="009EC0"/>
                </a:solidFill>
              </a:rPr>
              <a:t> 54b</a:t>
            </a:r>
          </a:p>
        </p:txBody>
      </p:sp>
    </p:spTree>
    <p:extLst>
      <p:ext uri="{BB962C8B-B14F-4D97-AF65-F5344CB8AC3E}">
        <p14:creationId xmlns:p14="http://schemas.microsoft.com/office/powerpoint/2010/main" val="39576367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a:bodyPr>
          <a:lstStyle/>
          <a:p>
            <a:pPr>
              <a:tabLst>
                <a:tab pos="91440" algn="l"/>
              </a:tabLst>
            </a:pPr>
            <a:r>
              <a:rPr lang="en-US" dirty="0"/>
              <a:t>“This might mean that they need only learn it but not repeat it. But scripture says: '</a:t>
            </a:r>
            <a:r>
              <a:rPr lang="en-US" dirty="0">
                <a:highlight>
                  <a:srgbClr val="C00002"/>
                </a:highlight>
              </a:rPr>
              <a:t>Put it in their mouths</a:t>
            </a:r>
            <a:r>
              <a:rPr lang="en-US" dirty="0"/>
              <a:t>'(ibid).”</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a:solidFill>
                  <a:srgbClr val="009EC0"/>
                </a:solidFill>
              </a:rPr>
              <a:t>Rabbi </a:t>
            </a:r>
            <a:r>
              <a:rPr lang="en-US" sz="4400" b="1" cap="all" dirty="0" err="1">
                <a:solidFill>
                  <a:srgbClr val="009EC0"/>
                </a:solidFill>
              </a:rPr>
              <a:t>Aqiba</a:t>
            </a:r>
            <a:br>
              <a:rPr lang="en-US" sz="4400" cap="all" dirty="0">
                <a:solidFill>
                  <a:srgbClr val="009EC0"/>
                </a:solidFill>
              </a:rPr>
            </a:br>
            <a:r>
              <a:rPr lang="en-US" sz="4000" i="1" dirty="0">
                <a:solidFill>
                  <a:srgbClr val="009EC0"/>
                </a:solidFill>
              </a:rPr>
              <a:t>Babylonian Talmud: </a:t>
            </a:r>
            <a:r>
              <a:rPr lang="en-US" sz="4000" i="1" dirty="0" err="1">
                <a:solidFill>
                  <a:srgbClr val="009EC0"/>
                </a:solidFill>
              </a:rPr>
              <a:t>Eruvin</a:t>
            </a:r>
            <a:r>
              <a:rPr lang="en-US" sz="4000" i="1" dirty="0">
                <a:solidFill>
                  <a:srgbClr val="009EC0"/>
                </a:solidFill>
              </a:rPr>
              <a:t> 54b</a:t>
            </a:r>
          </a:p>
        </p:txBody>
      </p:sp>
    </p:spTree>
    <p:extLst>
      <p:ext uri="{BB962C8B-B14F-4D97-AF65-F5344CB8AC3E}">
        <p14:creationId xmlns:p14="http://schemas.microsoft.com/office/powerpoint/2010/main" val="32255420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rmAutofit fontScale="90000"/>
          </a:bodyPr>
          <a:lstStyle/>
          <a:p>
            <a:pPr>
              <a:tabLst>
                <a:tab pos="91440" algn="l"/>
              </a:tabLst>
            </a:pPr>
            <a:r>
              <a:rPr lang="en-US" dirty="0"/>
              <a:t>“Still this might mean that they need only repeat it but need not </a:t>
            </a:r>
            <a:r>
              <a:rPr lang="en-US" dirty="0">
                <a:highlight>
                  <a:srgbClr val="C00002"/>
                </a:highlight>
              </a:rPr>
              <a:t>understand it</a:t>
            </a:r>
            <a:r>
              <a:rPr lang="en-US" dirty="0"/>
              <a:t>. … Arrange them in proper order before them like a set table, hast as it is said: 'Unto you it was shown that you might know'”</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a:solidFill>
                  <a:srgbClr val="009EC0"/>
                </a:solidFill>
              </a:rPr>
              <a:t>Rabbi </a:t>
            </a:r>
            <a:r>
              <a:rPr lang="en-US" sz="4400" b="1" cap="all" dirty="0" err="1">
                <a:solidFill>
                  <a:srgbClr val="009EC0"/>
                </a:solidFill>
              </a:rPr>
              <a:t>Aqiba</a:t>
            </a:r>
            <a:br>
              <a:rPr lang="en-US" sz="4400" cap="all" dirty="0">
                <a:solidFill>
                  <a:srgbClr val="009EC0"/>
                </a:solidFill>
              </a:rPr>
            </a:br>
            <a:r>
              <a:rPr lang="en-US" sz="4000" i="1" dirty="0">
                <a:solidFill>
                  <a:srgbClr val="009EC0"/>
                </a:solidFill>
              </a:rPr>
              <a:t>Babylonian Talmud: </a:t>
            </a:r>
            <a:r>
              <a:rPr lang="en-US" sz="4000" i="1" dirty="0" err="1">
                <a:solidFill>
                  <a:srgbClr val="009EC0"/>
                </a:solidFill>
              </a:rPr>
              <a:t>Eruvin</a:t>
            </a:r>
            <a:r>
              <a:rPr lang="en-US" sz="4000" i="1" dirty="0">
                <a:solidFill>
                  <a:srgbClr val="009EC0"/>
                </a:solidFill>
              </a:rPr>
              <a:t> 54b</a:t>
            </a:r>
          </a:p>
        </p:txBody>
      </p:sp>
    </p:spTree>
    <p:extLst>
      <p:ext uri="{BB962C8B-B14F-4D97-AF65-F5344CB8AC3E}">
        <p14:creationId xmlns:p14="http://schemas.microsoft.com/office/powerpoint/2010/main" val="2388798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3B9D3AAD-602B-A34F-B307-15C94CE36106}"/>
              </a:ext>
            </a:extLst>
          </p:cNvPr>
          <p:cNvGrpSpPr/>
          <p:nvPr/>
        </p:nvGrpSpPr>
        <p:grpSpPr>
          <a:xfrm>
            <a:off x="4800600" y="3338622"/>
            <a:ext cx="3124200" cy="276999"/>
            <a:chOff x="4800600" y="3338622"/>
            <a:chExt cx="3124200" cy="276999"/>
          </a:xfrm>
        </p:grpSpPr>
        <p:sp>
          <p:nvSpPr>
            <p:cNvPr id="5" name="Rectangle 4"/>
            <p:cNvSpPr/>
            <p:nvPr/>
          </p:nvSpPr>
          <p:spPr>
            <a:xfrm>
              <a:off x="4800600" y="3366565"/>
              <a:ext cx="3124200" cy="249055"/>
            </a:xfrm>
            <a:prstGeom prst="rect">
              <a:avLst/>
            </a:prstGeom>
            <a:solidFill>
              <a:srgbClr val="009EC0"/>
            </a:solidFill>
            <a:ln>
              <a:solidFill>
                <a:srgbClr val="009E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4807334" y="3338622"/>
              <a:ext cx="1705138" cy="276999"/>
            </a:xfrm>
            <a:prstGeom prst="rect">
              <a:avLst/>
            </a:prstGeom>
            <a:noFill/>
          </p:spPr>
          <p:txBody>
            <a:bodyPr wrap="square" rtlCol="0">
              <a:spAutoFit/>
            </a:bodyPr>
            <a:lstStyle/>
            <a:p>
              <a:r>
                <a:rPr lang="en-US" sz="1200" dirty="0">
                  <a:solidFill>
                    <a:schemeClr val="bg1"/>
                  </a:solidFill>
                </a:rPr>
                <a:t>Gospels recorded</a:t>
              </a:r>
            </a:p>
          </p:txBody>
        </p:sp>
      </p:grpSp>
      <p:grpSp>
        <p:nvGrpSpPr>
          <p:cNvPr id="18" name="Group 17">
            <a:extLst>
              <a:ext uri="{FF2B5EF4-FFF2-40B4-BE49-F238E27FC236}">
                <a16:creationId xmlns:a16="http://schemas.microsoft.com/office/drawing/2014/main" id="{852AC560-F153-C644-8F5F-CD96C642F67A}"/>
              </a:ext>
            </a:extLst>
          </p:cNvPr>
          <p:cNvGrpSpPr/>
          <p:nvPr/>
        </p:nvGrpSpPr>
        <p:grpSpPr>
          <a:xfrm>
            <a:off x="238246" y="3338622"/>
            <a:ext cx="2655548" cy="276999"/>
            <a:chOff x="238246" y="3338622"/>
            <a:chExt cx="2655548" cy="276999"/>
          </a:xfrm>
        </p:grpSpPr>
        <p:sp>
          <p:nvSpPr>
            <p:cNvPr id="21" name="Rectangle 20"/>
            <p:cNvSpPr/>
            <p:nvPr/>
          </p:nvSpPr>
          <p:spPr>
            <a:xfrm>
              <a:off x="238246" y="3366994"/>
              <a:ext cx="2655548" cy="217175"/>
            </a:xfrm>
            <a:prstGeom prst="rect">
              <a:avLst/>
            </a:prstGeom>
            <a:solidFill>
              <a:srgbClr val="009EC0"/>
            </a:solidFill>
            <a:ln>
              <a:solidFill>
                <a:srgbClr val="009E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p:nvSpPr>
          <p:spPr>
            <a:xfrm>
              <a:off x="242135" y="3338622"/>
              <a:ext cx="2146300" cy="276999"/>
            </a:xfrm>
            <a:prstGeom prst="rect">
              <a:avLst/>
            </a:prstGeom>
            <a:noFill/>
          </p:spPr>
          <p:txBody>
            <a:bodyPr wrap="square" rtlCol="0">
              <a:spAutoFit/>
            </a:bodyPr>
            <a:lstStyle/>
            <a:p>
              <a:r>
                <a:rPr lang="en-US" sz="1200" dirty="0">
                  <a:solidFill>
                    <a:schemeClr val="bg1"/>
                  </a:solidFill>
                </a:rPr>
                <a:t>Jesus’ Life</a:t>
              </a:r>
              <a:endParaRPr lang="en-US" sz="1100" dirty="0">
                <a:solidFill>
                  <a:schemeClr val="bg1"/>
                </a:solidFill>
              </a:endParaRPr>
            </a:p>
          </p:txBody>
        </p:sp>
      </p:grpSp>
      <p:sp>
        <p:nvSpPr>
          <p:cNvPr id="46" name="TextBox 45"/>
          <p:cNvSpPr txBox="1"/>
          <p:nvPr/>
        </p:nvSpPr>
        <p:spPr>
          <a:xfrm>
            <a:off x="228600" y="152400"/>
            <a:ext cx="8610600" cy="769441"/>
          </a:xfrm>
          <a:prstGeom prst="rect">
            <a:avLst/>
          </a:prstGeom>
          <a:noFill/>
        </p:spPr>
        <p:txBody>
          <a:bodyPr wrap="square" rtlCol="0">
            <a:spAutoFit/>
          </a:bodyPr>
          <a:lstStyle/>
          <a:p>
            <a:r>
              <a:rPr lang="en-US" sz="4400" b="1" dirty="0"/>
              <a:t>New Testament Timeline</a:t>
            </a:r>
          </a:p>
        </p:txBody>
      </p:sp>
      <p:sp>
        <p:nvSpPr>
          <p:cNvPr id="47" name="TextBox 46"/>
          <p:cNvSpPr txBox="1"/>
          <p:nvPr/>
        </p:nvSpPr>
        <p:spPr>
          <a:xfrm>
            <a:off x="228600" y="762000"/>
            <a:ext cx="8610600" cy="461665"/>
          </a:xfrm>
          <a:prstGeom prst="rect">
            <a:avLst/>
          </a:prstGeom>
          <a:noFill/>
        </p:spPr>
        <p:txBody>
          <a:bodyPr wrap="square" rtlCol="0">
            <a:spAutoFit/>
          </a:bodyPr>
          <a:lstStyle/>
          <a:p>
            <a:endParaRPr lang="en-US" sz="2400" b="1" dirty="0">
              <a:solidFill>
                <a:schemeClr val="bg1">
                  <a:lumMod val="50000"/>
                  <a:lumOff val="50000"/>
                </a:schemeClr>
              </a:solidFill>
            </a:endParaRPr>
          </a:p>
        </p:txBody>
      </p:sp>
      <p:grpSp>
        <p:nvGrpSpPr>
          <p:cNvPr id="28" name="Group 27">
            <a:extLst>
              <a:ext uri="{FF2B5EF4-FFF2-40B4-BE49-F238E27FC236}">
                <a16:creationId xmlns:a16="http://schemas.microsoft.com/office/drawing/2014/main" id="{B419CC3D-A199-B64F-99D5-6FDCD969D50C}"/>
              </a:ext>
            </a:extLst>
          </p:cNvPr>
          <p:cNvGrpSpPr/>
          <p:nvPr/>
        </p:nvGrpSpPr>
        <p:grpSpPr>
          <a:xfrm>
            <a:off x="4401704" y="3090181"/>
            <a:ext cx="3124200" cy="276999"/>
            <a:chOff x="4401704" y="3090181"/>
            <a:chExt cx="1604628" cy="276999"/>
          </a:xfrm>
        </p:grpSpPr>
        <p:sp>
          <p:nvSpPr>
            <p:cNvPr id="71" name="Rectangle 70">
              <a:extLst>
                <a:ext uri="{FF2B5EF4-FFF2-40B4-BE49-F238E27FC236}">
                  <a16:creationId xmlns:a16="http://schemas.microsoft.com/office/drawing/2014/main" id="{D7511B0E-3692-7249-9392-75B0752C2B04}"/>
                </a:ext>
              </a:extLst>
            </p:cNvPr>
            <p:cNvSpPr/>
            <p:nvPr/>
          </p:nvSpPr>
          <p:spPr>
            <a:xfrm>
              <a:off x="4401704" y="3102507"/>
              <a:ext cx="1420958" cy="236116"/>
            </a:xfrm>
            <a:prstGeom prst="rect">
              <a:avLst/>
            </a:prstGeom>
            <a:solidFill>
              <a:srgbClr val="009EC0"/>
            </a:solidFill>
            <a:ln>
              <a:solidFill>
                <a:srgbClr val="009E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2" name="TextBox 71">
              <a:extLst>
                <a:ext uri="{FF2B5EF4-FFF2-40B4-BE49-F238E27FC236}">
                  <a16:creationId xmlns:a16="http://schemas.microsoft.com/office/drawing/2014/main" id="{F91784E8-07DD-034A-A540-B75555D743A4}"/>
                </a:ext>
              </a:extLst>
            </p:cNvPr>
            <p:cNvSpPr txBox="1"/>
            <p:nvPr/>
          </p:nvSpPr>
          <p:spPr>
            <a:xfrm>
              <a:off x="4401704" y="3090181"/>
              <a:ext cx="1604628" cy="276999"/>
            </a:xfrm>
            <a:prstGeom prst="rect">
              <a:avLst/>
            </a:prstGeom>
            <a:noFill/>
          </p:spPr>
          <p:txBody>
            <a:bodyPr wrap="square" rtlCol="0">
              <a:spAutoFit/>
            </a:bodyPr>
            <a:lstStyle/>
            <a:p>
              <a:r>
                <a:rPr lang="en-US" sz="1200" dirty="0">
                  <a:solidFill>
                    <a:schemeClr val="bg1"/>
                  </a:solidFill>
                </a:rPr>
                <a:t>Paul’s Epistles</a:t>
              </a:r>
            </a:p>
          </p:txBody>
        </p:sp>
      </p:grpSp>
      <p:grpSp>
        <p:nvGrpSpPr>
          <p:cNvPr id="26" name="Group 25">
            <a:extLst>
              <a:ext uri="{FF2B5EF4-FFF2-40B4-BE49-F238E27FC236}">
                <a16:creationId xmlns:a16="http://schemas.microsoft.com/office/drawing/2014/main" id="{317EE347-1024-134B-8BD1-F7E033CAC389}"/>
              </a:ext>
            </a:extLst>
          </p:cNvPr>
          <p:cNvGrpSpPr/>
          <p:nvPr/>
        </p:nvGrpSpPr>
        <p:grpSpPr>
          <a:xfrm>
            <a:off x="2877749" y="3354323"/>
            <a:ext cx="1929585" cy="1922532"/>
            <a:chOff x="2877749" y="3354323"/>
            <a:chExt cx="1929585" cy="1922532"/>
          </a:xfrm>
        </p:grpSpPr>
        <p:sp>
          <p:nvSpPr>
            <p:cNvPr id="40" name="Rectangle 39">
              <a:extLst>
                <a:ext uri="{FF2B5EF4-FFF2-40B4-BE49-F238E27FC236}">
                  <a16:creationId xmlns:a16="http://schemas.microsoft.com/office/drawing/2014/main" id="{2ABAC20C-8568-6C44-B3CA-D5906376B57A}"/>
                </a:ext>
              </a:extLst>
            </p:cNvPr>
            <p:cNvSpPr/>
            <p:nvPr/>
          </p:nvSpPr>
          <p:spPr>
            <a:xfrm>
              <a:off x="2905052" y="4978180"/>
              <a:ext cx="1902282" cy="298675"/>
            </a:xfrm>
            <a:prstGeom prst="rect">
              <a:avLst/>
            </a:prstGeom>
            <a:pattFill prst="wdUpDiag">
              <a:fgClr>
                <a:srgbClr val="C00002"/>
              </a:fgClr>
              <a:bgClr>
                <a:srgbClr val="C00002"/>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A50193E-BCCA-7B44-A238-4E76B711A278}"/>
                </a:ext>
              </a:extLst>
            </p:cNvPr>
            <p:cNvSpPr/>
            <p:nvPr/>
          </p:nvSpPr>
          <p:spPr>
            <a:xfrm>
              <a:off x="2905052" y="3354323"/>
              <a:ext cx="1895547" cy="1922529"/>
            </a:xfrm>
            <a:prstGeom prst="rect">
              <a:avLst/>
            </a:prstGeom>
            <a:noFill/>
            <a:ln w="12700">
              <a:solidFill>
                <a:srgbClr val="C0000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E780E784-070E-2840-96AD-0C64545D54CC}"/>
                </a:ext>
              </a:extLst>
            </p:cNvPr>
            <p:cNvSpPr txBox="1"/>
            <p:nvPr/>
          </p:nvSpPr>
          <p:spPr>
            <a:xfrm>
              <a:off x="2877749" y="4987510"/>
              <a:ext cx="1902282" cy="276999"/>
            </a:xfrm>
            <a:prstGeom prst="rect">
              <a:avLst/>
            </a:prstGeom>
            <a:noFill/>
          </p:spPr>
          <p:txBody>
            <a:bodyPr wrap="square" rtlCol="0">
              <a:spAutoFit/>
            </a:bodyPr>
            <a:lstStyle/>
            <a:p>
              <a:pPr algn="ctr"/>
              <a:r>
                <a:rPr lang="en-US" sz="1200" dirty="0"/>
                <a:t>Gospels as oral history</a:t>
              </a:r>
              <a:endParaRPr lang="en-US" sz="1100" dirty="0"/>
            </a:p>
          </p:txBody>
        </p:sp>
      </p:grpSp>
      <p:grpSp>
        <p:nvGrpSpPr>
          <p:cNvPr id="27" name="Group 26">
            <a:extLst>
              <a:ext uri="{FF2B5EF4-FFF2-40B4-BE49-F238E27FC236}">
                <a16:creationId xmlns:a16="http://schemas.microsoft.com/office/drawing/2014/main" id="{769207FA-7D0E-3D40-8797-8315C9B4DBFA}"/>
              </a:ext>
            </a:extLst>
          </p:cNvPr>
          <p:cNvGrpSpPr/>
          <p:nvPr/>
        </p:nvGrpSpPr>
        <p:grpSpPr>
          <a:xfrm>
            <a:off x="0" y="3353744"/>
            <a:ext cx="8846611" cy="1064692"/>
            <a:chOff x="0" y="3353744"/>
            <a:chExt cx="8846611" cy="1064692"/>
          </a:xfrm>
        </p:grpSpPr>
        <p:grpSp>
          <p:nvGrpSpPr>
            <p:cNvPr id="7" name="Group 6"/>
            <p:cNvGrpSpPr/>
            <p:nvPr/>
          </p:nvGrpSpPr>
          <p:grpSpPr>
            <a:xfrm>
              <a:off x="0" y="4039543"/>
              <a:ext cx="8846611" cy="378893"/>
              <a:chOff x="0" y="4551909"/>
              <a:chExt cx="8846611" cy="378893"/>
            </a:xfrm>
          </p:grpSpPr>
          <p:sp>
            <p:nvSpPr>
              <p:cNvPr id="8" name="TextBox 7"/>
              <p:cNvSpPr txBox="1"/>
              <p:nvPr/>
            </p:nvSpPr>
            <p:spPr>
              <a:xfrm>
                <a:off x="0" y="4551909"/>
                <a:ext cx="537565" cy="369332"/>
              </a:xfrm>
              <a:prstGeom prst="rect">
                <a:avLst/>
              </a:prstGeom>
              <a:noFill/>
            </p:spPr>
            <p:txBody>
              <a:bodyPr wrap="none" rtlCol="0">
                <a:spAutoFit/>
              </a:bodyPr>
              <a:lstStyle/>
              <a:p>
                <a:r>
                  <a:rPr lang="en-US" dirty="0"/>
                  <a:t>0 </a:t>
                </a:r>
                <a:r>
                  <a:rPr lang="en-US" sz="1200" dirty="0"/>
                  <a:t>AD</a:t>
                </a:r>
              </a:p>
            </p:txBody>
          </p:sp>
          <p:sp>
            <p:nvSpPr>
              <p:cNvPr id="9" name="TextBox 8"/>
              <p:cNvSpPr txBox="1"/>
              <p:nvPr/>
            </p:nvSpPr>
            <p:spPr>
              <a:xfrm>
                <a:off x="8075058" y="4551909"/>
                <a:ext cx="771553" cy="369332"/>
              </a:xfrm>
              <a:prstGeom prst="rect">
                <a:avLst/>
              </a:prstGeom>
              <a:noFill/>
            </p:spPr>
            <p:txBody>
              <a:bodyPr wrap="none" rtlCol="0">
                <a:spAutoFit/>
              </a:bodyPr>
              <a:lstStyle/>
              <a:p>
                <a:r>
                  <a:rPr lang="en-US" dirty="0"/>
                  <a:t>100 </a:t>
                </a:r>
                <a:r>
                  <a:rPr lang="en-US" sz="1200" dirty="0"/>
                  <a:t>AD</a:t>
                </a:r>
              </a:p>
            </p:txBody>
          </p:sp>
          <p:sp>
            <p:nvSpPr>
              <p:cNvPr id="10" name="TextBox 9"/>
              <p:cNvSpPr txBox="1"/>
              <p:nvPr/>
            </p:nvSpPr>
            <p:spPr>
              <a:xfrm>
                <a:off x="4293817" y="4561470"/>
                <a:ext cx="654559" cy="369332"/>
              </a:xfrm>
              <a:prstGeom prst="rect">
                <a:avLst/>
              </a:prstGeom>
              <a:noFill/>
            </p:spPr>
            <p:txBody>
              <a:bodyPr wrap="none" rtlCol="0">
                <a:spAutoFit/>
              </a:bodyPr>
              <a:lstStyle/>
              <a:p>
                <a:r>
                  <a:rPr lang="en-US" dirty="0"/>
                  <a:t>50 </a:t>
                </a:r>
                <a:r>
                  <a:rPr lang="en-US" sz="1200" dirty="0"/>
                  <a:t>AD</a:t>
                </a:r>
              </a:p>
            </p:txBody>
          </p:sp>
        </p:grpSp>
        <p:cxnSp>
          <p:nvCxnSpPr>
            <p:cNvPr id="24" name="Straight Connector 23"/>
            <p:cNvCxnSpPr/>
            <p:nvPr/>
          </p:nvCxnSpPr>
          <p:spPr>
            <a:xfrm>
              <a:off x="71581" y="3353744"/>
              <a:ext cx="8714896" cy="0"/>
            </a:xfrm>
            <a:prstGeom prst="line">
              <a:avLst/>
            </a:prstGeom>
            <a:ln>
              <a:solidFill>
                <a:srgbClr val="D7D7D7"/>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84873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903D264F-ECD0-C04C-988A-FFBA96D92856}"/>
              </a:ext>
            </a:extLst>
          </p:cNvPr>
          <p:cNvGraphicFramePr>
            <a:graphicFrameLocks noGrp="1"/>
          </p:cNvGraphicFramePr>
          <p:nvPr>
            <p:extLst>
              <p:ext uri="{D42A27DB-BD31-4B8C-83A1-F6EECF244321}">
                <p14:modId xmlns:p14="http://schemas.microsoft.com/office/powerpoint/2010/main" val="718760568"/>
              </p:ext>
            </p:extLst>
          </p:nvPr>
        </p:nvGraphicFramePr>
        <p:xfrm>
          <a:off x="381002" y="1752600"/>
          <a:ext cx="7930054" cy="548640"/>
        </p:xfrm>
        <a:graphic>
          <a:graphicData uri="http://schemas.openxmlformats.org/drawingml/2006/table">
            <a:tbl>
              <a:tblPr firstRow="1" bandRow="1">
                <a:tableStyleId>{2D5ABB26-0587-4C30-8999-92F81FD0307C}</a:tableStyleId>
              </a:tblPr>
              <a:tblGrid>
                <a:gridCol w="1904998">
                  <a:extLst>
                    <a:ext uri="{9D8B030D-6E8A-4147-A177-3AD203B41FA5}">
                      <a16:colId xmlns:a16="http://schemas.microsoft.com/office/drawing/2014/main" val="2694226460"/>
                    </a:ext>
                  </a:extLst>
                </a:gridCol>
                <a:gridCol w="6025056">
                  <a:extLst>
                    <a:ext uri="{9D8B030D-6E8A-4147-A177-3AD203B41FA5}">
                      <a16:colId xmlns:a16="http://schemas.microsoft.com/office/drawing/2014/main" val="2725964387"/>
                    </a:ext>
                  </a:extLst>
                </a:gridCol>
              </a:tblGrid>
              <a:tr h="370840">
                <a:tc>
                  <a:txBody>
                    <a:bodyPr/>
                    <a:lstStyle/>
                    <a:p>
                      <a:pPr algn="ctr"/>
                      <a:r>
                        <a:rPr lang="en-US" sz="3000" dirty="0">
                          <a:solidFill>
                            <a:schemeClr val="bg1"/>
                          </a:solidFill>
                        </a:rPr>
                        <a:t>to 12 </a:t>
                      </a:r>
                      <a:r>
                        <a:rPr lang="en-US" sz="3000" dirty="0" err="1">
                          <a:solidFill>
                            <a:schemeClr val="bg1"/>
                          </a:solidFill>
                        </a:rPr>
                        <a:t>yrs</a:t>
                      </a:r>
                      <a:endParaRPr lang="en-US" sz="3000" dirty="0">
                        <a:solidFill>
                          <a:schemeClr val="bg1"/>
                        </a:solidFill>
                      </a:endParaRPr>
                    </a:p>
                  </a:txBody>
                  <a:tcPr>
                    <a:solidFill>
                      <a:srgbClr val="009FC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000" dirty="0">
                          <a:solidFill>
                            <a:srgbClr val="FFFFFF"/>
                          </a:solidFill>
                        </a:rPr>
                        <a:t>Bet </a:t>
                      </a:r>
                      <a:r>
                        <a:rPr lang="en-US" sz="3000" dirty="0" err="1">
                          <a:solidFill>
                            <a:srgbClr val="FFFFFF"/>
                          </a:solidFill>
                        </a:rPr>
                        <a:t>Sefer</a:t>
                      </a:r>
                      <a:r>
                        <a:rPr lang="en-US" sz="3000" dirty="0">
                          <a:solidFill>
                            <a:srgbClr val="FFFFFF"/>
                          </a:solidFill>
                        </a:rPr>
                        <a:t> (place of reading)</a:t>
                      </a:r>
                    </a:p>
                  </a:txBody>
                  <a:tcPr/>
                </a:tc>
                <a:extLst>
                  <a:ext uri="{0D108BD9-81ED-4DB2-BD59-A6C34878D82A}">
                    <a16:rowId xmlns:a16="http://schemas.microsoft.com/office/drawing/2014/main" val="126959746"/>
                  </a:ext>
                </a:extLst>
              </a:tr>
            </a:tbl>
          </a:graphicData>
        </a:graphic>
      </p:graphicFrame>
      <p:graphicFrame>
        <p:nvGraphicFramePr>
          <p:cNvPr id="11" name="Table 10">
            <a:extLst>
              <a:ext uri="{FF2B5EF4-FFF2-40B4-BE49-F238E27FC236}">
                <a16:creationId xmlns:a16="http://schemas.microsoft.com/office/drawing/2014/main" id="{C61F3526-BB20-964E-80C8-5122748A0C48}"/>
              </a:ext>
            </a:extLst>
          </p:cNvPr>
          <p:cNvGraphicFramePr>
            <a:graphicFrameLocks noGrp="1"/>
          </p:cNvGraphicFramePr>
          <p:nvPr>
            <p:extLst>
              <p:ext uri="{D42A27DB-BD31-4B8C-83A1-F6EECF244321}">
                <p14:modId xmlns:p14="http://schemas.microsoft.com/office/powerpoint/2010/main" val="1617629239"/>
              </p:ext>
            </p:extLst>
          </p:nvPr>
        </p:nvGraphicFramePr>
        <p:xfrm>
          <a:off x="381001" y="2625521"/>
          <a:ext cx="8686800" cy="548640"/>
        </p:xfrm>
        <a:graphic>
          <a:graphicData uri="http://schemas.openxmlformats.org/drawingml/2006/table">
            <a:tbl>
              <a:tblPr firstRow="1" bandRow="1">
                <a:tableStyleId>{2D5ABB26-0587-4C30-8999-92F81FD0307C}</a:tableStyleId>
              </a:tblPr>
              <a:tblGrid>
                <a:gridCol w="1904999">
                  <a:extLst>
                    <a:ext uri="{9D8B030D-6E8A-4147-A177-3AD203B41FA5}">
                      <a16:colId xmlns:a16="http://schemas.microsoft.com/office/drawing/2014/main" val="2694226460"/>
                    </a:ext>
                  </a:extLst>
                </a:gridCol>
                <a:gridCol w="6781801">
                  <a:extLst>
                    <a:ext uri="{9D8B030D-6E8A-4147-A177-3AD203B41FA5}">
                      <a16:colId xmlns:a16="http://schemas.microsoft.com/office/drawing/2014/main" val="2725964387"/>
                    </a:ext>
                  </a:extLst>
                </a:gridCol>
              </a:tblGrid>
              <a:tr h="370840">
                <a:tc>
                  <a:txBody>
                    <a:bodyPr/>
                    <a:lstStyle/>
                    <a:p>
                      <a:pPr algn="ctr"/>
                      <a:r>
                        <a:rPr lang="en-US" sz="3000" dirty="0">
                          <a:solidFill>
                            <a:schemeClr val="bg1"/>
                          </a:solidFill>
                        </a:rPr>
                        <a:t>12-15 </a:t>
                      </a:r>
                      <a:r>
                        <a:rPr lang="en-US" sz="3000" dirty="0" err="1">
                          <a:solidFill>
                            <a:schemeClr val="bg1"/>
                          </a:solidFill>
                        </a:rPr>
                        <a:t>yrs</a:t>
                      </a:r>
                      <a:endParaRPr lang="en-US" sz="3000" dirty="0">
                        <a:solidFill>
                          <a:schemeClr val="bg1"/>
                        </a:solidFill>
                      </a:endParaRPr>
                    </a:p>
                  </a:txBody>
                  <a:tcPr>
                    <a:solidFill>
                      <a:srgbClr val="009FC0"/>
                    </a:solidFill>
                  </a:tcPr>
                </a:tc>
                <a:tc>
                  <a:txBody>
                    <a:bodyPr/>
                    <a:lstStyle/>
                    <a:p>
                      <a:pPr marL="0" marR="0" indent="0" algn="l" defTabSz="914400" rtl="0" eaLnBrk="1" fontAlgn="auto" latinLnBrk="0" hangingPunct="1">
                        <a:lnSpc>
                          <a:spcPct val="100000"/>
                        </a:lnSpc>
                        <a:spcBef>
                          <a:spcPts val="0"/>
                        </a:spcBef>
                        <a:spcAft>
                          <a:spcPts val="0"/>
                        </a:spcAft>
                        <a:buClrTx/>
                        <a:buSzTx/>
                        <a:buFont typeface="+mj-lt"/>
                        <a:buNone/>
                        <a:tabLst/>
                        <a:defRPr/>
                      </a:pPr>
                      <a:r>
                        <a:rPr lang="en-US" sz="3000" dirty="0">
                          <a:solidFill>
                            <a:srgbClr val="FFFFFF"/>
                          </a:solidFill>
                        </a:rPr>
                        <a:t>Bet </a:t>
                      </a:r>
                      <a:r>
                        <a:rPr lang="en-US" sz="3000" dirty="0" err="1">
                          <a:solidFill>
                            <a:srgbClr val="FFFFFF"/>
                          </a:solidFill>
                        </a:rPr>
                        <a:t>Hammidrash</a:t>
                      </a:r>
                      <a:r>
                        <a:rPr lang="en-US" sz="3000" dirty="0">
                          <a:solidFill>
                            <a:srgbClr val="FFFFFF"/>
                          </a:solidFill>
                        </a:rPr>
                        <a:t> (place of understanding)</a:t>
                      </a:r>
                    </a:p>
                  </a:txBody>
                  <a:tcPr/>
                </a:tc>
                <a:extLst>
                  <a:ext uri="{0D108BD9-81ED-4DB2-BD59-A6C34878D82A}">
                    <a16:rowId xmlns:a16="http://schemas.microsoft.com/office/drawing/2014/main" val="126959746"/>
                  </a:ext>
                </a:extLst>
              </a:tr>
            </a:tbl>
          </a:graphicData>
        </a:graphic>
      </p:graphicFrame>
      <p:graphicFrame>
        <p:nvGraphicFramePr>
          <p:cNvPr id="12" name="Table 11">
            <a:extLst>
              <a:ext uri="{FF2B5EF4-FFF2-40B4-BE49-F238E27FC236}">
                <a16:creationId xmlns:a16="http://schemas.microsoft.com/office/drawing/2014/main" id="{76367B51-F80C-B641-B7CD-96CE11292F69}"/>
              </a:ext>
            </a:extLst>
          </p:cNvPr>
          <p:cNvGraphicFramePr>
            <a:graphicFrameLocks noGrp="1"/>
          </p:cNvGraphicFramePr>
          <p:nvPr>
            <p:extLst>
              <p:ext uri="{D42A27DB-BD31-4B8C-83A1-F6EECF244321}">
                <p14:modId xmlns:p14="http://schemas.microsoft.com/office/powerpoint/2010/main" val="1822293414"/>
              </p:ext>
            </p:extLst>
          </p:nvPr>
        </p:nvGraphicFramePr>
        <p:xfrm>
          <a:off x="381002" y="3511018"/>
          <a:ext cx="7930052" cy="548640"/>
        </p:xfrm>
        <a:graphic>
          <a:graphicData uri="http://schemas.openxmlformats.org/drawingml/2006/table">
            <a:tbl>
              <a:tblPr firstRow="1" bandRow="1">
                <a:tableStyleId>{2D5ABB26-0587-4C30-8999-92F81FD0307C}</a:tableStyleId>
              </a:tblPr>
              <a:tblGrid>
                <a:gridCol w="1904998">
                  <a:extLst>
                    <a:ext uri="{9D8B030D-6E8A-4147-A177-3AD203B41FA5}">
                      <a16:colId xmlns:a16="http://schemas.microsoft.com/office/drawing/2014/main" val="2694226460"/>
                    </a:ext>
                  </a:extLst>
                </a:gridCol>
                <a:gridCol w="6025054">
                  <a:extLst>
                    <a:ext uri="{9D8B030D-6E8A-4147-A177-3AD203B41FA5}">
                      <a16:colId xmlns:a16="http://schemas.microsoft.com/office/drawing/2014/main" val="2725964387"/>
                    </a:ext>
                  </a:extLst>
                </a:gridCol>
              </a:tblGrid>
              <a:tr h="370840">
                <a:tc>
                  <a:txBody>
                    <a:bodyPr/>
                    <a:lstStyle/>
                    <a:p>
                      <a:pPr algn="ctr"/>
                      <a:r>
                        <a:rPr lang="en-US" sz="3000" dirty="0">
                          <a:solidFill>
                            <a:schemeClr val="bg1"/>
                          </a:solidFill>
                        </a:rPr>
                        <a:t>15-30 </a:t>
                      </a:r>
                      <a:r>
                        <a:rPr lang="en-US" sz="3000" dirty="0" err="1">
                          <a:solidFill>
                            <a:schemeClr val="bg1"/>
                          </a:solidFill>
                        </a:rPr>
                        <a:t>yrs</a:t>
                      </a:r>
                      <a:endParaRPr lang="en-US" sz="3000" dirty="0">
                        <a:solidFill>
                          <a:schemeClr val="bg1"/>
                        </a:solidFill>
                      </a:endParaRPr>
                    </a:p>
                  </a:txBody>
                  <a:tcPr>
                    <a:solidFill>
                      <a:srgbClr val="009FC0"/>
                    </a:solidFill>
                  </a:tcPr>
                </a:tc>
                <a:tc>
                  <a:txBody>
                    <a:bodyPr/>
                    <a:lstStyle/>
                    <a:p>
                      <a:pPr marL="0" indent="0">
                        <a:buFont typeface="+mj-lt"/>
                        <a:buNone/>
                      </a:pPr>
                      <a:r>
                        <a:rPr lang="en-US" sz="3000" dirty="0">
                          <a:solidFill>
                            <a:srgbClr val="FFFFFF"/>
                          </a:solidFill>
                        </a:rPr>
                        <a:t>Bet Talmud (place of the student)</a:t>
                      </a:r>
                    </a:p>
                  </a:txBody>
                  <a:tcPr/>
                </a:tc>
                <a:extLst>
                  <a:ext uri="{0D108BD9-81ED-4DB2-BD59-A6C34878D82A}">
                    <a16:rowId xmlns:a16="http://schemas.microsoft.com/office/drawing/2014/main" val="126959746"/>
                  </a:ext>
                </a:extLst>
              </a:tr>
            </a:tbl>
          </a:graphicData>
        </a:graphic>
      </p:graphicFrame>
    </p:spTree>
    <p:extLst>
      <p:ext uri="{BB962C8B-B14F-4D97-AF65-F5344CB8AC3E}">
        <p14:creationId xmlns:p14="http://schemas.microsoft.com/office/powerpoint/2010/main" val="2485426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Paul commended Christians for keeping traditions but Jesus criticized them. How could both be true?</a:t>
            </a:r>
          </a:p>
        </p:txBody>
      </p:sp>
      <p:sp>
        <p:nvSpPr>
          <p:cNvPr id="3" name="Text Placeholder 2"/>
          <p:cNvSpPr>
            <a:spLocks noGrp="1"/>
          </p:cNvSpPr>
          <p:nvPr>
            <p:ph type="body" sz="quarter" idx="13"/>
          </p:nvPr>
        </p:nvSpPr>
        <p:spPr/>
        <p:txBody>
          <a:bodyPr/>
          <a:lstStyle/>
          <a:p>
            <a:r>
              <a:rPr lang="en-US" dirty="0"/>
              <a:t>1</a:t>
            </a:r>
          </a:p>
        </p:txBody>
      </p:sp>
    </p:spTree>
    <p:extLst>
      <p:ext uri="{BB962C8B-B14F-4D97-AF65-F5344CB8AC3E}">
        <p14:creationId xmlns:p14="http://schemas.microsoft.com/office/powerpoint/2010/main" val="1100498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8361" b="8361"/>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000821"/>
          </a:xfrm>
          <a:prstGeom prst="rect">
            <a:avLst/>
          </a:prstGeom>
          <a:noFill/>
        </p:spPr>
        <p:txBody>
          <a:bodyPr wrap="square" rtlCol="0">
            <a:spAutoFit/>
          </a:bodyPr>
          <a:lstStyle/>
          <a:p>
            <a:r>
              <a:rPr lang="en-US" sz="2700" dirty="0"/>
              <a:t>“the Pharisees have delivered to the people a great many observances by succession from their fathers, which are </a:t>
            </a:r>
            <a:r>
              <a:rPr lang="en-US" sz="2700" b="1" dirty="0">
                <a:highlight>
                  <a:srgbClr val="C00002"/>
                </a:highlight>
              </a:rPr>
              <a:t>not written in the laws of Moses</a:t>
            </a:r>
            <a:r>
              <a:rPr lang="en-US" sz="2700" dirty="0"/>
              <a:t>”</a:t>
            </a:r>
            <a:endParaRPr lang="en-US" sz="27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FLAVIUS JOSEPHUS</a:t>
            </a:r>
            <a:br>
              <a:rPr lang="en-US" sz="2000" b="1" dirty="0">
                <a:solidFill>
                  <a:schemeClr val="tx1"/>
                </a:solidFill>
              </a:rPr>
            </a:br>
            <a:r>
              <a:rPr lang="en-US" sz="2000" i="1" dirty="0">
                <a:solidFill>
                  <a:schemeClr val="tx1"/>
                </a:solidFill>
              </a:rPr>
              <a:t>Antiquities of the Jews, 13.10.6</a:t>
            </a:r>
          </a:p>
        </p:txBody>
      </p:sp>
    </p:spTree>
    <p:extLst>
      <p:ext uri="{BB962C8B-B14F-4D97-AF65-F5344CB8AC3E}">
        <p14:creationId xmlns:p14="http://schemas.microsoft.com/office/powerpoint/2010/main" val="1934819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8361" b="8361"/>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416320"/>
          </a:xfrm>
          <a:prstGeom prst="rect">
            <a:avLst/>
          </a:prstGeom>
          <a:noFill/>
        </p:spPr>
        <p:txBody>
          <a:bodyPr wrap="square" rtlCol="0">
            <a:spAutoFit/>
          </a:bodyPr>
          <a:lstStyle/>
          <a:p>
            <a:r>
              <a:rPr lang="en-US" sz="2400" dirty="0"/>
              <a:t>“and for that reason it is that the Sadducees reject them, and say that we are to esteem those observances to be obligatory which are in the written word, but are </a:t>
            </a:r>
            <a:r>
              <a:rPr lang="en-US" sz="2400" b="1" dirty="0">
                <a:highlight>
                  <a:srgbClr val="C00002"/>
                </a:highlight>
              </a:rPr>
              <a:t>not to observe what are derived from the tradition of our forefathers</a:t>
            </a:r>
            <a:r>
              <a:rPr lang="en-US" sz="2400" dirty="0"/>
              <a:t>”</a:t>
            </a:r>
            <a:endParaRPr lang="en-US" sz="24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FLAVIUS JOSEPHUS</a:t>
            </a:r>
            <a:br>
              <a:rPr lang="en-US" sz="2000" b="1" dirty="0">
                <a:solidFill>
                  <a:schemeClr val="tx1"/>
                </a:solidFill>
              </a:rPr>
            </a:br>
            <a:r>
              <a:rPr lang="en-US" sz="2000" i="1" dirty="0">
                <a:solidFill>
                  <a:schemeClr val="tx1"/>
                </a:solidFill>
              </a:rPr>
              <a:t>Antiquities of the Jews, 13.10.6</a:t>
            </a:r>
          </a:p>
        </p:txBody>
      </p:sp>
    </p:spTree>
    <p:extLst>
      <p:ext uri="{BB962C8B-B14F-4D97-AF65-F5344CB8AC3E}">
        <p14:creationId xmlns:p14="http://schemas.microsoft.com/office/powerpoint/2010/main" val="58816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38889E-6 0.0169 L -1.38889E-6 -3.7037E-7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4000" dirty="0"/>
              <a:t>“said the Rabbi to his pupil, ‘pay attention and I shall teach it to you again.’ He then </a:t>
            </a:r>
            <a:r>
              <a:rPr lang="en-US" sz="4000" b="1" dirty="0">
                <a:highlight>
                  <a:srgbClr val="C00002"/>
                </a:highlight>
              </a:rPr>
              <a:t>repeated the lesson a second four hundred times</a:t>
            </a:r>
            <a:r>
              <a:rPr lang="en-US" sz="4000" b="1" dirty="0">
                <a:solidFill>
                  <a:srgbClr val="CB5B0E"/>
                </a:solidFill>
              </a:rPr>
              <a:t> </a:t>
            </a:r>
            <a:r>
              <a:rPr lang="en-US" sz="4000" dirty="0"/>
              <a:t>and the pupil knew it.”</a:t>
            </a:r>
          </a:p>
        </p:txBody>
      </p:sp>
      <p:sp>
        <p:nvSpPr>
          <p:cNvPr id="4" name="TextBox 3">
            <a:extLst>
              <a:ext uri="{FF2B5EF4-FFF2-40B4-BE49-F238E27FC236}">
                <a16:creationId xmlns:a16="http://schemas.microsoft.com/office/drawing/2014/main" id="{D9D09682-4714-2740-8C41-23070EBB5BEB}"/>
              </a:ext>
            </a:extLst>
          </p:cNvPr>
          <p:cNvSpPr txBox="1"/>
          <p:nvPr/>
        </p:nvSpPr>
        <p:spPr>
          <a:xfrm>
            <a:off x="114300" y="4495800"/>
            <a:ext cx="9029700" cy="1384995"/>
          </a:xfrm>
          <a:prstGeom prst="rect">
            <a:avLst/>
          </a:prstGeom>
          <a:noFill/>
        </p:spPr>
        <p:txBody>
          <a:bodyPr wrap="square" lIns="0" rtlCol="0">
            <a:spAutoFit/>
          </a:bodyPr>
          <a:lstStyle/>
          <a:p>
            <a:r>
              <a:rPr lang="en-US" sz="4400" b="1" cap="all" dirty="0">
                <a:solidFill>
                  <a:srgbClr val="009EC0"/>
                </a:solidFill>
              </a:rPr>
              <a:t>B. </a:t>
            </a:r>
            <a:r>
              <a:rPr lang="en-US" sz="4400" b="1" cap="all" dirty="0" err="1">
                <a:solidFill>
                  <a:srgbClr val="009EC0"/>
                </a:solidFill>
              </a:rPr>
              <a:t>Preida</a:t>
            </a:r>
            <a:br>
              <a:rPr lang="en-US" sz="4400" cap="all" dirty="0">
                <a:solidFill>
                  <a:srgbClr val="009EC0"/>
                </a:solidFill>
              </a:rPr>
            </a:br>
            <a:r>
              <a:rPr lang="en-US" sz="4000" i="1" dirty="0">
                <a:solidFill>
                  <a:srgbClr val="009EC0"/>
                </a:solidFill>
              </a:rPr>
              <a:t>Ein Yaakov (Glick Edition), </a:t>
            </a:r>
            <a:r>
              <a:rPr lang="en-US" sz="4000" i="1" dirty="0" err="1">
                <a:solidFill>
                  <a:srgbClr val="009EC0"/>
                </a:solidFill>
              </a:rPr>
              <a:t>Eiruvin</a:t>
            </a:r>
            <a:r>
              <a:rPr lang="en-US" sz="4000" i="1" dirty="0">
                <a:solidFill>
                  <a:srgbClr val="009EC0"/>
                </a:solidFill>
              </a:rPr>
              <a:t> 5</a:t>
            </a:r>
          </a:p>
        </p:txBody>
      </p:sp>
    </p:spTree>
    <p:extLst>
      <p:ext uri="{BB962C8B-B14F-4D97-AF65-F5344CB8AC3E}">
        <p14:creationId xmlns:p14="http://schemas.microsoft.com/office/powerpoint/2010/main" val="1895745834"/>
      </p:ext>
    </p:extLst>
  </p:cSld>
  <p:clrMapOvr>
    <a:masterClrMapping/>
  </p:clrMapOvr>
</p:sld>
</file>

<file path=ppt/theme/theme1.xml><?xml version="1.0" encoding="utf-8"?>
<a:theme xmlns:a="http://schemas.openxmlformats.org/drawingml/2006/main" name="Office Theme">
  <a:themeElements>
    <a:clrScheme name="Dark Simplicity">
      <a:dk1>
        <a:srgbClr val="FFFFFF"/>
      </a:dk1>
      <a:lt1>
        <a:srgbClr val="0000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2683</TotalTime>
  <Words>1667</Words>
  <Application>Microsoft Office PowerPoint</Application>
  <PresentationFormat>On-screen Show (4:3)</PresentationFormat>
  <Paragraphs>235</Paragraphs>
  <Slides>35</Slides>
  <Notes>22</Notes>
  <HiddenSlides>3</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Avenir Book</vt:lpstr>
      <vt:lpstr>Calibri</vt:lpstr>
      <vt:lpstr>Gabriola</vt:lpstr>
      <vt:lpstr>Office Theme</vt:lpstr>
      <vt:lpstr>APOLOGETICS</vt:lpstr>
      <vt:lpstr>PowerPoint Presentation</vt:lpstr>
      <vt:lpstr>PowerPoint Presentation</vt:lpstr>
      <vt:lpstr>PowerPoint Presentation</vt:lpstr>
      <vt:lpstr>PowerPoint Presentation</vt:lpstr>
      <vt:lpstr>Paul commended Christians for keeping traditions but Jesus criticized them. How could both be true?</vt:lpstr>
      <vt:lpstr>PowerPoint Presentation</vt:lpstr>
      <vt:lpstr>PowerPoint Presentation</vt:lpstr>
      <vt:lpstr>“said the Rabbi to his pupil, ‘pay attention and I shall teach it to you again.’ He then repeated the lesson a second four hundred times and the pupil knew it.”</vt:lpstr>
      <vt:lpstr>“Rav said: I found a hidden scroll in the house of Rabbi Ḥiyya in which matters of Oral Torah were briefly summarized, and in it was written:…”</vt:lpstr>
      <vt:lpstr>“A person should always teach his student in a concise manner, just as the Torah is concise in its language.”</vt:lpstr>
      <vt:lpstr>PowerPoint Presentation</vt:lpstr>
      <vt:lpstr>PowerPoint Presentation</vt:lpstr>
      <vt:lpstr>“The Torah can be acquired only with mnemonic signs that aid the memory, as it is stated: ‘Put it in their mouths.’ Do not read the phrase as: Put it [simah], but rather as: Its sign [simanah], thus indicating that mnemonic signs aid in memorizing the material.”</vt:lpstr>
      <vt:lpstr>“Rava interpreted homiletically: He taught the people knowledge, meaning he taught it with the accentuation marks in the Torah, and he explained each matter by means of something similar to 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Consider the mechanics of the “telephone game”</vt:lpstr>
      <vt:lpstr>Is the telephone game analogous to the New Testament?</vt:lpstr>
      <vt:lpstr>PowerPoint Presentation</vt:lpstr>
      <vt:lpstr>PowerPoint Presentation</vt:lpstr>
      <vt:lpstr>PowerPoint Presentation</vt:lpstr>
      <vt:lpstr>PowerPoint Presentation</vt:lpstr>
      <vt:lpstr>PowerPoint Presentation</vt:lpstr>
      <vt:lpstr>“Since it says: 'Speak unto the children of Israel and say unto them'(Lev. 1:2), I know only that he was to tell them once.”</vt:lpstr>
      <vt:lpstr>“How do we know that he was to repeat it to them a second, a third and a fourth time until they learned it? Scripture says: 'And teach thou it the children of Israel' (Deut. 31:19).”</vt:lpstr>
      <vt:lpstr>“This might mean that they need only learn it but not repeat it. But scripture says: 'Put it in their mouths'(ibid).”</vt:lpstr>
      <vt:lpstr>“Still this might mean that they need only repeat it but need not understand it. … Arrange them in proper order before them like a set table, hast as it is said: 'Unto you it was shown that you might know'”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APOLOGETICS</dc:title>
  <dc:creator>Luke Murphey</dc:creator>
  <cp:lastModifiedBy>Luke Murphey</cp:lastModifiedBy>
  <cp:revision>70</cp:revision>
  <dcterms:created xsi:type="dcterms:W3CDTF">2020-02-15T06:26:49Z</dcterms:created>
  <dcterms:modified xsi:type="dcterms:W3CDTF">2024-05-28T04:42:33Z</dcterms:modified>
</cp:coreProperties>
</file>